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87" r:id="rId4"/>
    <p:sldId id="282" r:id="rId5"/>
    <p:sldId id="263" r:id="rId6"/>
    <p:sldId id="278" r:id="rId7"/>
    <p:sldId id="283" r:id="rId8"/>
    <p:sldId id="284" r:id="rId9"/>
    <p:sldId id="285" r:id="rId10"/>
    <p:sldId id="286" r:id="rId11"/>
    <p:sldId id="265" r:id="rId12"/>
    <p:sldId id="280" r:id="rId13"/>
    <p:sldId id="288" r:id="rId14"/>
    <p:sldId id="289" r:id="rId15"/>
    <p:sldId id="290" r:id="rId16"/>
    <p:sldId id="291" r:id="rId17"/>
    <p:sldId id="268" r:id="rId18"/>
    <p:sldId id="279" r:id="rId19"/>
    <p:sldId id="295" r:id="rId20"/>
    <p:sldId id="296" r:id="rId21"/>
    <p:sldId id="300" r:id="rId22"/>
    <p:sldId id="301" r:id="rId23"/>
    <p:sldId id="302" r:id="rId24"/>
    <p:sldId id="303" r:id="rId25"/>
    <p:sldId id="297" r:id="rId26"/>
    <p:sldId id="298" r:id="rId27"/>
    <p:sldId id="299" r:id="rId28"/>
    <p:sldId id="304" r:id="rId29"/>
    <p:sldId id="305" r:id="rId30"/>
    <p:sldId id="306" r:id="rId31"/>
    <p:sldId id="308" r:id="rId32"/>
    <p:sldId id="309" r:id="rId3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120"/>
    <a:srgbClr val="6463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84647"/>
  </p:normalViewPr>
  <p:slideViewPr>
    <p:cSldViewPr snapToGrid="0" showGuides="1">
      <p:cViewPr varScale="1">
        <p:scale>
          <a:sx n="102" d="100"/>
          <a:sy n="102" d="100"/>
        </p:scale>
        <p:origin x="208"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CB578-16F5-D440-8071-35EDB23FF6AF}" type="datetimeFigureOut">
              <a:rPr lang="es-CL" smtClean="0"/>
              <a:t>19-12-24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EA635-EEA8-0C49-9DCB-C9E10EC5BB55}" type="slidenum">
              <a:rPr lang="es-CL" smtClean="0"/>
              <a:t>‹Nº›</a:t>
            </a:fld>
            <a:endParaRPr lang="es-CL"/>
          </a:p>
        </p:txBody>
      </p:sp>
    </p:spTree>
    <p:extLst>
      <p:ext uri="{BB962C8B-B14F-4D97-AF65-F5344CB8AC3E}">
        <p14:creationId xmlns:p14="http://schemas.microsoft.com/office/powerpoint/2010/main" val="4506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93DEA635-EEA8-0C49-9DCB-C9E10EC5BB55}" type="slidenum">
              <a:rPr lang="es-CL" smtClean="0"/>
              <a:t>1</a:t>
            </a:fld>
            <a:endParaRPr lang="es-CL"/>
          </a:p>
        </p:txBody>
      </p:sp>
    </p:spTree>
    <p:extLst>
      <p:ext uri="{BB962C8B-B14F-4D97-AF65-F5344CB8AC3E}">
        <p14:creationId xmlns:p14="http://schemas.microsoft.com/office/powerpoint/2010/main" val="354582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Especialista comunicaciones  del modelo  de Vinculación (registro  y reportes de actividades de actividades de vinculación ) , hoy lo realiza Sofia , periodista del Núcleo Científico Tecnológico por 33 horas , aumentar a 44</a:t>
            </a:r>
          </a:p>
          <a:p>
            <a:r>
              <a:rPr lang="es-ES_tradnl" dirty="0"/>
              <a:t>Asistente , no tiene ,  manejo de plataformas , coordinaciones , agenda </a:t>
            </a:r>
          </a:p>
          <a:p>
            <a:endParaRPr lang="es-ES_tradnl" dirty="0"/>
          </a:p>
          <a:p>
            <a:r>
              <a:rPr lang="es-ES_tradnl" dirty="0"/>
              <a:t>Analista de vinculación, que sea Staff de la dirección y que pueda implementa la metodología de evaluación de la contribución del modelo </a:t>
            </a:r>
          </a:p>
          <a:p>
            <a:endParaRPr lang="es-ES_tradnl" dirty="0"/>
          </a:p>
          <a:p>
            <a:r>
              <a:rPr lang="es-ES_tradnl" dirty="0"/>
              <a:t>Unidad de vinculación </a:t>
            </a:r>
          </a:p>
          <a:p>
            <a:pPr marL="171450" indent="-171450">
              <a:buFont typeface="Arial" panose="020B0604020202020204" pitchFamily="34" charset="0"/>
              <a:buChar char="•"/>
            </a:pPr>
            <a:r>
              <a:rPr lang="es-ES_tradnl" dirty="0"/>
              <a:t>Jimena Illanes , jefa de unidad </a:t>
            </a:r>
          </a:p>
          <a:p>
            <a:pPr marL="171450" indent="-171450">
              <a:buFont typeface="Arial" panose="020B0604020202020204" pitchFamily="34" charset="0"/>
              <a:buChar char="•"/>
            </a:pPr>
            <a:r>
              <a:rPr lang="es-ES_tradnl" dirty="0"/>
              <a:t>22 horas Claudia </a:t>
            </a:r>
          </a:p>
        </p:txBody>
      </p:sp>
      <p:sp>
        <p:nvSpPr>
          <p:cNvPr id="4" name="Marcador de número de diapositiva 3"/>
          <p:cNvSpPr>
            <a:spLocks noGrp="1"/>
          </p:cNvSpPr>
          <p:nvPr>
            <p:ph type="sldNum" sz="quarter" idx="5"/>
          </p:nvPr>
        </p:nvSpPr>
        <p:spPr/>
        <p:txBody>
          <a:bodyPr/>
          <a:lstStyle/>
          <a:p>
            <a:fld id="{93DEA635-EEA8-0C49-9DCB-C9E10EC5BB55}" type="slidenum">
              <a:rPr lang="es-CL" smtClean="0"/>
              <a:t>11</a:t>
            </a:fld>
            <a:endParaRPr lang="es-CL"/>
          </a:p>
        </p:txBody>
      </p:sp>
    </p:spTree>
    <p:extLst>
      <p:ext uri="{BB962C8B-B14F-4D97-AF65-F5344CB8AC3E}">
        <p14:creationId xmlns:p14="http://schemas.microsoft.com/office/powerpoint/2010/main" val="98461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19-12-24</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89093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19-12-24</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48405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19-12-24</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00219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19-12-24</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4624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19-12-24</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10156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19-12-24</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24816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19-12-24</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50354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19-12-24</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7246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19-12-24</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02146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19-12-24</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933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19-12-24</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06112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19-12-24</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26768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001F6FA-DA04-51B3-8B94-2EFF53241C89}"/>
              </a:ext>
            </a:extLst>
          </p:cNvPr>
          <p:cNvPicPr>
            <a:picLocks noChangeAspect="1"/>
          </p:cNvPicPr>
          <p:nvPr/>
        </p:nvPicPr>
        <p:blipFill>
          <a:blip r:embed="rId3"/>
          <a:stretch>
            <a:fillRect/>
          </a:stretch>
        </p:blipFill>
        <p:spPr>
          <a:xfrm>
            <a:off x="-331694" y="0"/>
            <a:ext cx="12192000" cy="6858000"/>
          </a:xfrm>
          <a:prstGeom prst="rect">
            <a:avLst/>
          </a:prstGeom>
        </p:spPr>
      </p:pic>
      <p:pic>
        <p:nvPicPr>
          <p:cNvPr id="3" name="Imagen 2">
            <a:extLst>
              <a:ext uri="{FF2B5EF4-FFF2-40B4-BE49-F238E27FC236}">
                <a16:creationId xmlns:a16="http://schemas.microsoft.com/office/drawing/2014/main" id="{28C5066D-41F0-0CBE-45EC-F1C6832DFAFC}"/>
              </a:ext>
            </a:extLst>
          </p:cNvPr>
          <p:cNvPicPr>
            <a:picLocks noChangeAspect="1"/>
          </p:cNvPicPr>
          <p:nvPr/>
        </p:nvPicPr>
        <p:blipFill>
          <a:blip r:embed="rId4"/>
          <a:stretch>
            <a:fillRect/>
          </a:stretch>
        </p:blipFill>
        <p:spPr>
          <a:xfrm>
            <a:off x="1672934" y="2389153"/>
            <a:ext cx="9370773" cy="2765550"/>
          </a:xfrm>
          <a:prstGeom prst="rect">
            <a:avLst/>
          </a:prstGeom>
          <a:effectLst>
            <a:outerShdw blurRad="128605" dir="2700000" algn="tl" rotWithShape="0">
              <a:prstClr val="black">
                <a:alpha val="40000"/>
              </a:prstClr>
            </a:outerShdw>
          </a:effectLst>
        </p:spPr>
      </p:pic>
      <p:sp>
        <p:nvSpPr>
          <p:cNvPr id="4" name="CuadroTexto 3">
            <a:extLst>
              <a:ext uri="{FF2B5EF4-FFF2-40B4-BE49-F238E27FC236}">
                <a16:creationId xmlns:a16="http://schemas.microsoft.com/office/drawing/2014/main" id="{DD3CFE87-E0EE-AE65-9F6C-F81C0FFDE9FF}"/>
              </a:ext>
            </a:extLst>
          </p:cNvPr>
          <p:cNvSpPr txBox="1"/>
          <p:nvPr/>
        </p:nvSpPr>
        <p:spPr>
          <a:xfrm>
            <a:off x="2047576" y="2861490"/>
            <a:ext cx="8621486" cy="707886"/>
          </a:xfrm>
          <a:prstGeom prst="rect">
            <a:avLst/>
          </a:prstGeom>
          <a:noFill/>
        </p:spPr>
        <p:txBody>
          <a:bodyPr wrap="square" rtlCol="0">
            <a:spAutoFit/>
          </a:bodyPr>
          <a:lstStyle/>
          <a:p>
            <a:pPr algn="ctr"/>
            <a:r>
              <a:rPr lang="es-CL" sz="4000" b="1" dirty="0">
                <a:solidFill>
                  <a:srgbClr val="D00120"/>
                </a:solidFill>
                <a:latin typeface="Montserrat" pitchFamily="2" charset="77"/>
              </a:rPr>
              <a:t>ESTRUCTURA Y FUNCIONES VRVM</a:t>
            </a:r>
          </a:p>
        </p:txBody>
      </p:sp>
      <p:sp>
        <p:nvSpPr>
          <p:cNvPr id="5" name="CuadroTexto 4">
            <a:extLst>
              <a:ext uri="{FF2B5EF4-FFF2-40B4-BE49-F238E27FC236}">
                <a16:creationId xmlns:a16="http://schemas.microsoft.com/office/drawing/2014/main" id="{906CACA4-7572-F91A-8DC7-8040BA6912D1}"/>
              </a:ext>
            </a:extLst>
          </p:cNvPr>
          <p:cNvSpPr txBox="1"/>
          <p:nvPr/>
        </p:nvSpPr>
        <p:spPr>
          <a:xfrm>
            <a:off x="2926350" y="3826269"/>
            <a:ext cx="6863937" cy="430887"/>
          </a:xfrm>
          <a:prstGeom prst="rect">
            <a:avLst/>
          </a:prstGeom>
          <a:noFill/>
        </p:spPr>
        <p:txBody>
          <a:bodyPr wrap="square" rtlCol="0">
            <a:spAutoFit/>
          </a:bodyPr>
          <a:lstStyle/>
          <a:p>
            <a:pPr algn="ctr"/>
            <a:r>
              <a:rPr lang="es-CL" sz="2200" b="1" i="1" dirty="0">
                <a:solidFill>
                  <a:schemeClr val="tx1">
                    <a:lumMod val="75000"/>
                    <a:lumOff val="25000"/>
                  </a:schemeClr>
                </a:solidFill>
                <a:latin typeface="Montserrat" pitchFamily="2" charset="77"/>
              </a:rPr>
              <a:t>Equipo Vicerrectoría de Vinculación con el Medio</a:t>
            </a:r>
          </a:p>
        </p:txBody>
      </p:sp>
    </p:spTree>
    <p:extLst>
      <p:ext uri="{BB962C8B-B14F-4D97-AF65-F5344CB8AC3E}">
        <p14:creationId xmlns:p14="http://schemas.microsoft.com/office/powerpoint/2010/main" val="699862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1046440"/>
          </a:xfrm>
          <a:prstGeom prst="rect">
            <a:avLst/>
          </a:prstGeom>
          <a:noFill/>
        </p:spPr>
        <p:txBody>
          <a:bodyPr wrap="square" rtlCol="0">
            <a:spAutoFit/>
          </a:bodyPr>
          <a:lstStyle/>
          <a:p>
            <a:r>
              <a:rPr lang="es-CL" sz="3800" i="1" dirty="0">
                <a:solidFill>
                  <a:srgbClr val="D00120"/>
                </a:solidFill>
                <a:latin typeface="Montserrat" pitchFamily="2" charset="77"/>
              </a:rPr>
              <a:t>Funciones de las Unidades</a:t>
            </a:r>
          </a:p>
          <a:p>
            <a:r>
              <a:rPr lang="es-MX" sz="2400" i="1" dirty="0">
                <a:effectLst>
                  <a:outerShdw blurRad="38100" dist="38100" dir="2700000" algn="tl">
                    <a:srgbClr val="000000">
                      <a:alpha val="43137"/>
                    </a:srgbClr>
                  </a:outerShdw>
                </a:effectLst>
                <a:latin typeface="Montserrat" pitchFamily="2" charset="77"/>
              </a:rPr>
              <a:t>U</a:t>
            </a:r>
            <a:r>
              <a:rPr lang="es-CL" sz="2400" i="1" dirty="0">
                <a:effectLst>
                  <a:outerShdw blurRad="38100" dist="38100" dir="2700000" algn="tl">
                    <a:srgbClr val="000000">
                      <a:alpha val="43137"/>
                    </a:srgbClr>
                  </a:outerShdw>
                </a:effectLst>
                <a:latin typeface="Montserrat" pitchFamily="2" charset="77"/>
              </a:rPr>
              <a:t>nidad de Egresados y Empleabilidad</a:t>
            </a:r>
            <a:endParaRPr lang="es-CL" sz="1400" i="1" dirty="0">
              <a:effectLst>
                <a:outerShdw blurRad="38100" dist="38100" dir="2700000" algn="tl">
                  <a:srgbClr val="000000">
                    <a:alpha val="43137"/>
                  </a:srgbClr>
                </a:outerShdw>
              </a:effectLst>
              <a:latin typeface="Montserrat" pitchFamily="2" charset="77"/>
            </a:endParaRPr>
          </a:p>
        </p:txBody>
      </p:sp>
      <p:sp>
        <p:nvSpPr>
          <p:cNvPr id="2" name="Rectángulo 1">
            <a:extLst>
              <a:ext uri="{FF2B5EF4-FFF2-40B4-BE49-F238E27FC236}">
                <a16:creationId xmlns:a16="http://schemas.microsoft.com/office/drawing/2014/main" id="{7F6660E4-9A64-48CE-9487-A5AFF16D29DC}"/>
              </a:ext>
            </a:extLst>
          </p:cNvPr>
          <p:cNvSpPr/>
          <p:nvPr/>
        </p:nvSpPr>
        <p:spPr>
          <a:xfrm>
            <a:off x="709543" y="1210614"/>
            <a:ext cx="10672690" cy="5016758"/>
          </a:xfrm>
          <a:prstGeom prst="rect">
            <a:avLst/>
          </a:prstGeom>
        </p:spPr>
        <p:txBody>
          <a:bodyPr wrap="square">
            <a:spAutoFit/>
          </a:bodyPr>
          <a:lstStyle/>
          <a:p>
            <a:pPr algn="just"/>
            <a:r>
              <a:rPr lang="es-MX" sz="1600" dirty="0"/>
              <a:t>La Unidad tiene como objetivo desarrollar y fortalecer acciones en colaboración con las Unidades Académicas, con el fin de contribuir a la inserción laboral de los egresados, graduados y titulados, mediante la vinculación estratégica con empleadores. Sus principales funciones son:</a:t>
            </a:r>
            <a:endParaRPr lang="es-CL" sz="1600" dirty="0"/>
          </a:p>
          <a:p>
            <a:pPr algn="just"/>
            <a:r>
              <a:rPr lang="es-MX" sz="1600" dirty="0"/>
              <a:t> </a:t>
            </a:r>
            <a:endParaRPr lang="es-CL" sz="1600" dirty="0"/>
          </a:p>
          <a:p>
            <a:pPr marL="285750" lvl="0" indent="-285750" algn="just">
              <a:buFont typeface="Wingdings" panose="05000000000000000000" pitchFamily="2" charset="2"/>
              <a:buChar char="v"/>
            </a:pPr>
            <a:r>
              <a:rPr lang="es-MX" sz="1600" dirty="0"/>
              <a:t>Definir y promover, en conjunto con las Facultades e Instituto Tecnológico, estrategias y acciones que contribuyan a la empleabilidad de graduados y titulados de la Universidad.</a:t>
            </a:r>
          </a:p>
          <a:p>
            <a:pPr lvl="0" algn="just"/>
            <a:endParaRPr lang="es-CL" sz="1600" dirty="0"/>
          </a:p>
          <a:p>
            <a:pPr marL="285750" lvl="0" indent="-285750" algn="just">
              <a:buFont typeface="Wingdings" panose="05000000000000000000" pitchFamily="2" charset="2"/>
              <a:buChar char="v"/>
            </a:pPr>
            <a:r>
              <a:rPr lang="es-MX" sz="1600" dirty="0"/>
              <a:t>Apoyar las competencias y habilidades laborales de los futuros egresados, graduados y titulados para una adecuada inserción laboral.</a:t>
            </a:r>
          </a:p>
          <a:p>
            <a:pPr lvl="0" algn="just"/>
            <a:endParaRPr lang="es-CL" sz="1600" dirty="0"/>
          </a:p>
          <a:p>
            <a:pPr marL="285750" lvl="0" indent="-285750" algn="just">
              <a:buFont typeface="Wingdings" panose="05000000000000000000" pitchFamily="2" charset="2"/>
              <a:buChar char="v"/>
            </a:pPr>
            <a:r>
              <a:rPr lang="es-MX" sz="1600" dirty="0"/>
              <a:t>Generar instancias con egresados, graduados y titulados y actores del medio externo que permitan identificar nuevas necesidades y oportunidades de trabajo o desarrollo personal.</a:t>
            </a:r>
          </a:p>
          <a:p>
            <a:pPr marL="285750" lvl="0" indent="-285750" algn="just">
              <a:buFont typeface="Wingdings" panose="05000000000000000000" pitchFamily="2" charset="2"/>
              <a:buChar char="v"/>
            </a:pPr>
            <a:endParaRPr lang="es-CL" sz="1600" dirty="0"/>
          </a:p>
          <a:p>
            <a:pPr marL="285750" lvl="0" indent="-285750" algn="just">
              <a:buFont typeface="Wingdings" panose="05000000000000000000" pitchFamily="2" charset="2"/>
              <a:buChar char="v"/>
            </a:pPr>
            <a:r>
              <a:rPr lang="es-MX" sz="1600" dirty="0"/>
              <a:t>Gestionar el monitoreo de las actividades de inserción laboral de los egresados, graduados y titulados de la Universidad.</a:t>
            </a:r>
          </a:p>
          <a:p>
            <a:pPr marL="285750" lvl="0" indent="-285750" algn="just">
              <a:buFont typeface="Wingdings" panose="05000000000000000000" pitchFamily="2" charset="2"/>
              <a:buChar char="v"/>
            </a:pPr>
            <a:endParaRPr lang="es-CL" sz="1600" dirty="0"/>
          </a:p>
          <a:p>
            <a:pPr marL="285750" lvl="0" indent="-285750" algn="just">
              <a:buFont typeface="Wingdings" panose="05000000000000000000" pitchFamily="2" charset="2"/>
              <a:buChar char="v"/>
            </a:pPr>
            <a:r>
              <a:rPr lang="es-MX" sz="1600" dirty="0"/>
              <a:t>Establecer estrategias y acciones de apoyo y servicio a los egresados, graduados y titulados que permitan dar continuidad a su vínculo con la Universidad y generar sentido de pertenencia.</a:t>
            </a:r>
          </a:p>
          <a:p>
            <a:pPr marL="285750" lvl="0" indent="-285750" algn="just">
              <a:buFont typeface="Wingdings" panose="05000000000000000000" pitchFamily="2" charset="2"/>
              <a:buChar char="v"/>
            </a:pPr>
            <a:endParaRPr lang="es-CL" sz="1600" dirty="0"/>
          </a:p>
          <a:p>
            <a:pPr marL="285750" lvl="0" indent="-285750" algn="just">
              <a:buFont typeface="Wingdings" panose="05000000000000000000" pitchFamily="2" charset="2"/>
              <a:buChar char="v"/>
            </a:pPr>
            <a:r>
              <a:rPr lang="es-MX" sz="1600" dirty="0"/>
              <a:t>Las demás tareas que el Vicerrector de Vinculación con el Medio o el Director de la Dirección de Vinculación y Relaciones Instituciones le encomiende.</a:t>
            </a:r>
            <a:endParaRPr lang="es-CL" sz="1600" dirty="0"/>
          </a:p>
        </p:txBody>
      </p:sp>
    </p:spTree>
    <p:extLst>
      <p:ext uri="{BB962C8B-B14F-4D97-AF65-F5344CB8AC3E}">
        <p14:creationId xmlns:p14="http://schemas.microsoft.com/office/powerpoint/2010/main" val="3857480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DDE3F8E-B48C-4875-8B56-D81557480633}"/>
              </a:ext>
            </a:extLst>
          </p:cNvPr>
          <p:cNvPicPr>
            <a:picLocks noChangeAspect="1"/>
          </p:cNvPicPr>
          <p:nvPr/>
        </p:nvPicPr>
        <p:blipFill rotWithShape="1">
          <a:blip r:embed="rId3"/>
          <a:srcRect b="12495"/>
          <a:stretch/>
        </p:blipFill>
        <p:spPr>
          <a:xfrm>
            <a:off x="189388" y="0"/>
            <a:ext cx="11813224" cy="5820078"/>
          </a:xfrm>
          <a:prstGeom prst="rect">
            <a:avLst/>
          </a:prstGeom>
        </p:spPr>
      </p:pic>
      <p:pic>
        <p:nvPicPr>
          <p:cNvPr id="4" name="Imagen 3">
            <a:extLst>
              <a:ext uri="{FF2B5EF4-FFF2-40B4-BE49-F238E27FC236}">
                <a16:creationId xmlns:a16="http://schemas.microsoft.com/office/drawing/2014/main" id="{4E396CCE-CCC2-4AEE-B9FA-FB07DF7B9092}"/>
              </a:ext>
            </a:extLst>
          </p:cNvPr>
          <p:cNvPicPr>
            <a:picLocks noChangeAspect="1"/>
          </p:cNvPicPr>
          <p:nvPr/>
        </p:nvPicPr>
        <p:blipFill rotWithShape="1">
          <a:blip r:embed="rId4"/>
          <a:srcRect l="28937" t="12424" r="30824" b="30294"/>
          <a:stretch/>
        </p:blipFill>
        <p:spPr>
          <a:xfrm>
            <a:off x="687294" y="716188"/>
            <a:ext cx="4903694" cy="3926542"/>
          </a:xfrm>
          <a:prstGeom prst="rect">
            <a:avLst/>
          </a:prstGeom>
        </p:spPr>
      </p:pic>
      <p:pic>
        <p:nvPicPr>
          <p:cNvPr id="9" name="Imagen 8">
            <a:extLst>
              <a:ext uri="{FF2B5EF4-FFF2-40B4-BE49-F238E27FC236}">
                <a16:creationId xmlns:a16="http://schemas.microsoft.com/office/drawing/2014/main" id="{1979A304-3E02-4831-A007-3723D47ADEE7}"/>
              </a:ext>
            </a:extLst>
          </p:cNvPr>
          <p:cNvPicPr>
            <a:picLocks noChangeAspect="1"/>
          </p:cNvPicPr>
          <p:nvPr/>
        </p:nvPicPr>
        <p:blipFill rotWithShape="1">
          <a:blip r:embed="rId5"/>
          <a:srcRect l="4098" t="80801" r="69720" b="8899"/>
          <a:stretch/>
        </p:blipFill>
        <p:spPr>
          <a:xfrm>
            <a:off x="425824" y="5169142"/>
            <a:ext cx="3191435" cy="706233"/>
          </a:xfrm>
          <a:prstGeom prst="rect">
            <a:avLst/>
          </a:prstGeom>
        </p:spPr>
      </p:pic>
      <p:pic>
        <p:nvPicPr>
          <p:cNvPr id="3" name="Imagen 2">
            <a:extLst>
              <a:ext uri="{FF2B5EF4-FFF2-40B4-BE49-F238E27FC236}">
                <a16:creationId xmlns:a16="http://schemas.microsoft.com/office/drawing/2014/main" id="{08BB4E05-5F71-4C4B-B0F4-098D33BABEC0}"/>
              </a:ext>
            </a:extLst>
          </p:cNvPr>
          <p:cNvPicPr>
            <a:picLocks noChangeAspect="1"/>
          </p:cNvPicPr>
          <p:nvPr/>
        </p:nvPicPr>
        <p:blipFill>
          <a:blip r:embed="rId6"/>
          <a:stretch>
            <a:fillRect/>
          </a:stretch>
        </p:blipFill>
        <p:spPr>
          <a:xfrm>
            <a:off x="6349376" y="807094"/>
            <a:ext cx="4894848" cy="4715164"/>
          </a:xfrm>
          <a:prstGeom prst="rect">
            <a:avLst/>
          </a:prstGeom>
        </p:spPr>
      </p:pic>
    </p:spTree>
    <p:extLst>
      <p:ext uri="{BB962C8B-B14F-4D97-AF65-F5344CB8AC3E}">
        <p14:creationId xmlns:p14="http://schemas.microsoft.com/office/powerpoint/2010/main" val="1413185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262027F-DD05-4EC8-839C-05490D66C567}"/>
              </a:ext>
            </a:extLst>
          </p:cNvPr>
          <p:cNvSpPr txBox="1"/>
          <p:nvPr/>
        </p:nvSpPr>
        <p:spPr>
          <a:xfrm>
            <a:off x="0" y="0"/>
            <a:ext cx="12192000" cy="6027821"/>
          </a:xfrm>
          <a:prstGeom prst="rect">
            <a:avLst/>
          </a:prstGeom>
          <a:solidFill>
            <a:srgbClr val="D00120"/>
          </a:solidFill>
        </p:spPr>
        <p:txBody>
          <a:bodyPr wrap="square" rtlCol="0">
            <a:spAutoFit/>
          </a:bodyPr>
          <a:lstStyle/>
          <a:p>
            <a:endParaRPr lang="es-CL" dirty="0"/>
          </a:p>
        </p:txBody>
      </p:sp>
      <p:sp>
        <p:nvSpPr>
          <p:cNvPr id="5" name="CuadroTexto 4">
            <a:extLst>
              <a:ext uri="{FF2B5EF4-FFF2-40B4-BE49-F238E27FC236}">
                <a16:creationId xmlns:a16="http://schemas.microsoft.com/office/drawing/2014/main" id="{CE0EFC13-3178-4ABA-A658-BB737467E987}"/>
              </a:ext>
            </a:extLst>
          </p:cNvPr>
          <p:cNvSpPr txBox="1"/>
          <p:nvPr/>
        </p:nvSpPr>
        <p:spPr>
          <a:xfrm>
            <a:off x="525378" y="2478505"/>
            <a:ext cx="11141243" cy="1446550"/>
          </a:xfrm>
          <a:prstGeom prst="rect">
            <a:avLst/>
          </a:prstGeom>
          <a:noFill/>
        </p:spPr>
        <p:txBody>
          <a:bodyPr wrap="square" rtlCol="0">
            <a:spAutoFit/>
          </a:bodyPr>
          <a:lstStyle/>
          <a:p>
            <a:pPr algn="ctr"/>
            <a:r>
              <a:rPr lang="es-MX" sz="4400" b="1" dirty="0">
                <a:solidFill>
                  <a:schemeClr val="bg1"/>
                </a:solidFill>
              </a:rPr>
              <a:t>DIRECCIÓN DE FORMACIÓN CONTINUA Y SERVICIOS</a:t>
            </a:r>
            <a:endParaRPr lang="es-CL" sz="4400" b="1" dirty="0">
              <a:solidFill>
                <a:schemeClr val="bg1"/>
              </a:solidFill>
            </a:endParaRPr>
          </a:p>
        </p:txBody>
      </p:sp>
    </p:spTree>
    <p:extLst>
      <p:ext uri="{BB962C8B-B14F-4D97-AF65-F5344CB8AC3E}">
        <p14:creationId xmlns:p14="http://schemas.microsoft.com/office/powerpoint/2010/main" val="264130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677108"/>
          </a:xfrm>
          <a:prstGeom prst="rect">
            <a:avLst/>
          </a:prstGeom>
          <a:noFill/>
        </p:spPr>
        <p:txBody>
          <a:bodyPr wrap="square" rtlCol="0">
            <a:spAutoFit/>
          </a:bodyPr>
          <a:lstStyle/>
          <a:p>
            <a:r>
              <a:rPr lang="es-CL" sz="3800" i="1" dirty="0">
                <a:solidFill>
                  <a:srgbClr val="D00120"/>
                </a:solidFill>
                <a:latin typeface="Montserrat" pitchFamily="2" charset="77"/>
              </a:rPr>
              <a:t>Funciones de la Dirección</a:t>
            </a:r>
            <a:endParaRPr lang="es-CL" sz="2400" i="1" dirty="0">
              <a:latin typeface="Montserrat" pitchFamily="2" charset="77"/>
            </a:endParaRPr>
          </a:p>
        </p:txBody>
      </p:sp>
      <p:sp>
        <p:nvSpPr>
          <p:cNvPr id="3" name="CuadroTexto 2">
            <a:extLst>
              <a:ext uri="{FF2B5EF4-FFF2-40B4-BE49-F238E27FC236}">
                <a16:creationId xmlns:a16="http://schemas.microsoft.com/office/drawing/2014/main" id="{2FC885F8-B408-4CD4-B38E-A5DD15CE2D2F}"/>
              </a:ext>
            </a:extLst>
          </p:cNvPr>
          <p:cNvSpPr txBox="1"/>
          <p:nvPr/>
        </p:nvSpPr>
        <p:spPr>
          <a:xfrm>
            <a:off x="769109" y="805136"/>
            <a:ext cx="10653782" cy="1323439"/>
          </a:xfrm>
          <a:prstGeom prst="rect">
            <a:avLst/>
          </a:prstGeom>
          <a:noFill/>
        </p:spPr>
        <p:txBody>
          <a:bodyPr wrap="square" rtlCol="0">
            <a:spAutoFit/>
          </a:bodyPr>
          <a:lstStyle/>
          <a:p>
            <a:pPr algn="just"/>
            <a:r>
              <a:rPr lang="es-MX" sz="1600" dirty="0"/>
              <a:t>Esta Dirección, que integra la Vicerrectoría de Vinculación con el Medio, tiene como objetivo promover, gestionar y desarrollar actividades de aprendizaje a lo largo de toda la vida, y proveer servicios de capacitación, consultoría y asistencia técnica de interés regional y/o nacional, contribuyendo al bienestar de la sociedad y a la sustentabilidad financiera de la Universidad. Sus principales funciones son:</a:t>
            </a:r>
            <a:endParaRPr lang="es-CL" sz="1600" dirty="0"/>
          </a:p>
          <a:p>
            <a:pPr algn="just"/>
            <a:r>
              <a:rPr lang="es-MX" sz="1600" dirty="0"/>
              <a:t>	</a:t>
            </a:r>
            <a:endParaRPr lang="es-CL" sz="1600" dirty="0"/>
          </a:p>
        </p:txBody>
      </p:sp>
      <p:sp>
        <p:nvSpPr>
          <p:cNvPr id="2" name="Rectángulo 1">
            <a:extLst>
              <a:ext uri="{FF2B5EF4-FFF2-40B4-BE49-F238E27FC236}">
                <a16:creationId xmlns:a16="http://schemas.microsoft.com/office/drawing/2014/main" id="{AD8EC52A-0C52-438F-BE5B-6C5044D59AAC}"/>
              </a:ext>
            </a:extLst>
          </p:cNvPr>
          <p:cNvSpPr/>
          <p:nvPr/>
        </p:nvSpPr>
        <p:spPr>
          <a:xfrm>
            <a:off x="232865" y="2031186"/>
            <a:ext cx="11190026" cy="4021678"/>
          </a:xfrm>
          <a:prstGeom prst="rect">
            <a:avLst/>
          </a:prstGeom>
        </p:spPr>
        <p:txBody>
          <a:bodyPr wrap="square">
            <a:spAutoFit/>
          </a:bodyPr>
          <a:lstStyle/>
          <a:p>
            <a:pPr marL="742950" lvl="1" indent="-285750" algn="just">
              <a:buFont typeface="Wingdings" panose="05000000000000000000" pitchFamily="2" charset="2"/>
              <a:buChar char="v"/>
            </a:pPr>
            <a:r>
              <a:rPr lang="es-MX" sz="1500" dirty="0"/>
              <a:t>Proponer, definir y coordinar el desarrollo de diplomados, postítulos, cursos, asesorías, asistencias técnicas, capacitaciones y certificaciones en aquellas áreas de interés institucional, conectando las necesidades del mercado laboral y el desarrollo de las disciplinas, principalmente a través de las facultades e Instituto Tecnológico.</a:t>
            </a:r>
            <a:endParaRPr lang="es-CL" sz="1500" dirty="0"/>
          </a:p>
          <a:p>
            <a:pPr marL="742950" lvl="1" indent="-285750" algn="just">
              <a:buFont typeface="Wingdings" panose="05000000000000000000" pitchFamily="2" charset="2"/>
              <a:buChar char="v"/>
            </a:pPr>
            <a:r>
              <a:rPr lang="es-MX" sz="1500" dirty="0"/>
              <a:t>Implementar estrategias y acciones para mejorar y mantener la calidad académica de los programas de diplomados, postítulos, capacitaciones, certificaciones y servicios, especialmente en lo relativo a procesos administrativos, operativos y financieros. </a:t>
            </a:r>
            <a:endParaRPr lang="es-CL" sz="1500" dirty="0"/>
          </a:p>
          <a:p>
            <a:pPr marL="742950" lvl="1" indent="-285750" algn="just">
              <a:buFont typeface="Wingdings" panose="05000000000000000000" pitchFamily="2" charset="2"/>
              <a:buChar char="v"/>
            </a:pPr>
            <a:r>
              <a:rPr lang="es-MX" sz="1500" dirty="0"/>
              <a:t>Coordinar, gestionar, desarrollar y fomentar asesorías, asistencias técnicas, proyectos y programas de formación continua en la Universidad. En el ejercicio de esta función, le corresponderá supervisar, dirigir y coordinar los centros que presten servicios o desarrollen proyectos para beneficio de la comunidad, actualmente Centro Regional de Estudios Ambientales (CREA) y Centro de Investigación Marítimo Portuaria (CIMP).</a:t>
            </a:r>
            <a:endParaRPr lang="es-CL" sz="1500" dirty="0"/>
          </a:p>
          <a:p>
            <a:pPr marL="742950" lvl="1" indent="-285750" algn="just">
              <a:buFont typeface="Wingdings" panose="05000000000000000000" pitchFamily="2" charset="2"/>
              <a:buChar char="v"/>
            </a:pPr>
            <a:r>
              <a:rPr lang="es-MX" sz="1500" dirty="0"/>
              <a:t>Coordinar con las facultades la detección y postulación de licitaciones, propuestas y venta a entidades públicas y/o privadas, nacionales o internacionales, de servicios, proyectos, asesorías, asistencias técnicas y programas de formación continua.</a:t>
            </a:r>
            <a:endParaRPr lang="es-CL" sz="1500" dirty="0"/>
          </a:p>
          <a:p>
            <a:pPr marL="742950" lvl="1" indent="-285750" algn="just">
              <a:buFont typeface="Wingdings" panose="05000000000000000000" pitchFamily="2" charset="2"/>
              <a:buChar char="v"/>
            </a:pPr>
            <a:r>
              <a:rPr lang="es-MX" sz="1500" dirty="0"/>
              <a:t>Diseñar y ejecutar programas de formación continua y desarrollo profesional asociados al Organismo Técnico de Capacitación (OTEC) y a la Asistencia Técnica Educativa (ATE) de la Universidad.</a:t>
            </a:r>
            <a:endParaRPr lang="es-CL" sz="1500" dirty="0"/>
          </a:p>
          <a:p>
            <a:pPr marL="742950" lvl="1" indent="-285750" algn="just">
              <a:buFont typeface="Wingdings" panose="05000000000000000000" pitchFamily="2" charset="2"/>
              <a:buChar char="v"/>
            </a:pPr>
            <a:r>
              <a:rPr lang="es-MX" sz="1500" dirty="0"/>
              <a:t>Establecer y gestionar alianzas estratégicas con instituciones públicas y /o privadas que permitan visibilizar los programas y servicios que ofrece la Universidad.</a:t>
            </a:r>
            <a:endParaRPr lang="es-CL" sz="1500" dirty="0"/>
          </a:p>
          <a:p>
            <a:pPr marL="742950" lvl="1" indent="-285750" algn="just">
              <a:buFont typeface="Wingdings" panose="05000000000000000000" pitchFamily="2" charset="2"/>
              <a:buChar char="v"/>
            </a:pPr>
            <a:r>
              <a:rPr lang="es-MX" sz="1500" dirty="0"/>
              <a:t>Las demás tareas que el Rector, </a:t>
            </a:r>
            <a:r>
              <a:rPr lang="es-MX" sz="1500" dirty="0" err="1"/>
              <a:t>Prorrector</a:t>
            </a:r>
            <a:r>
              <a:rPr lang="es-MX" sz="1500" dirty="0"/>
              <a:t> o Vicerrector de Vinculación con el Medio le encomiende.</a:t>
            </a:r>
            <a:endParaRPr lang="es-CL" sz="1500" dirty="0"/>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 </a:t>
            </a:r>
            <a:endParaRPr lang="es-CL"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864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1046440"/>
          </a:xfrm>
          <a:prstGeom prst="rect">
            <a:avLst/>
          </a:prstGeom>
          <a:noFill/>
        </p:spPr>
        <p:txBody>
          <a:bodyPr wrap="square" rtlCol="0">
            <a:spAutoFit/>
          </a:bodyPr>
          <a:lstStyle/>
          <a:p>
            <a:r>
              <a:rPr lang="es-CL" sz="3800" i="1" dirty="0">
                <a:solidFill>
                  <a:srgbClr val="D00120"/>
                </a:solidFill>
                <a:latin typeface="Montserrat" pitchFamily="2" charset="77"/>
              </a:rPr>
              <a:t>Funciones de las Unidades</a:t>
            </a:r>
          </a:p>
          <a:p>
            <a:r>
              <a:rPr lang="es-MX" sz="2400" i="1" dirty="0">
                <a:effectLst>
                  <a:outerShdw blurRad="38100" dist="38100" dir="2700000" algn="tl">
                    <a:srgbClr val="000000">
                      <a:alpha val="43137"/>
                    </a:srgbClr>
                  </a:outerShdw>
                </a:effectLst>
                <a:latin typeface="Montserrat" pitchFamily="2" charset="77"/>
              </a:rPr>
              <a:t>U</a:t>
            </a:r>
            <a:r>
              <a:rPr lang="es-CL" sz="2400" i="1" dirty="0">
                <a:effectLst>
                  <a:outerShdw blurRad="38100" dist="38100" dir="2700000" algn="tl">
                    <a:srgbClr val="000000">
                      <a:alpha val="43137"/>
                    </a:srgbClr>
                  </a:outerShdw>
                </a:effectLst>
                <a:latin typeface="Montserrat" pitchFamily="2" charset="77"/>
              </a:rPr>
              <a:t>nidad de Programas y Procesos Académicos</a:t>
            </a:r>
            <a:endParaRPr lang="es-CL" sz="1400" i="1" dirty="0">
              <a:effectLst>
                <a:outerShdw blurRad="38100" dist="38100" dir="2700000" algn="tl">
                  <a:srgbClr val="000000">
                    <a:alpha val="43137"/>
                  </a:srgbClr>
                </a:outerShdw>
              </a:effectLst>
              <a:latin typeface="Montserrat" pitchFamily="2" charset="77"/>
            </a:endParaRPr>
          </a:p>
        </p:txBody>
      </p:sp>
      <p:sp>
        <p:nvSpPr>
          <p:cNvPr id="2" name="Rectángulo 1">
            <a:extLst>
              <a:ext uri="{FF2B5EF4-FFF2-40B4-BE49-F238E27FC236}">
                <a16:creationId xmlns:a16="http://schemas.microsoft.com/office/drawing/2014/main" id="{8BE2DBD0-D0CD-4B5A-9CE0-81C5C5CE9A88}"/>
              </a:ext>
            </a:extLst>
          </p:cNvPr>
          <p:cNvSpPr/>
          <p:nvPr/>
        </p:nvSpPr>
        <p:spPr>
          <a:xfrm>
            <a:off x="709543" y="1210614"/>
            <a:ext cx="10480091" cy="4776051"/>
          </a:xfrm>
          <a:prstGeom prst="rect">
            <a:avLst/>
          </a:prstGeom>
        </p:spPr>
        <p:txBody>
          <a:bodyPr wrap="square">
            <a:spAutoFit/>
          </a:bodyPr>
          <a:lstStyle/>
          <a:p>
            <a:pPr algn="just"/>
            <a:r>
              <a:rPr lang="es-MX" sz="1600" dirty="0"/>
              <a:t>La Unidad tiene por propósito definir, formular, validar y gestionar nuevos programas formativos, así como también, controlar los procesos administrativos y presupuestarios de cursos, diplomados, postítulos y servicios, incluyendo las renovaciones de estos. Sus principales funciones son:</a:t>
            </a:r>
          </a:p>
          <a:p>
            <a:pPr algn="just"/>
            <a:endParaRPr lang="es-MX" sz="1600" dirty="0"/>
          </a:p>
          <a:p>
            <a:pPr marL="285750" indent="-285750" algn="just">
              <a:buFont typeface="Wingdings" panose="05000000000000000000" pitchFamily="2" charset="2"/>
              <a:buChar char="v"/>
            </a:pPr>
            <a:r>
              <a:rPr lang="es-MX" sz="1600" dirty="0"/>
              <a:t>Gestionar la creación, renovación y adecuación de los programas de formación continua, propios de las facultades e Instituto Tecnológico, supervisando su construcción curricular de acuerdo a los procedimientos establecidos.</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Velar por la calidad académica y administrativa, y el control financiero de toda la oferta de formación continua y servicios de la Universidad en coordinación con las facultades e Instituto Tecnológico.</a:t>
            </a:r>
          </a:p>
          <a:p>
            <a:pPr marL="285750" indent="-285750" algn="just">
              <a:buFont typeface="Wingdings" panose="05000000000000000000" pitchFamily="2" charset="2"/>
              <a:buChar char="v"/>
            </a:pPr>
            <a:endParaRPr lang="es-MX" sz="1600" dirty="0"/>
          </a:p>
          <a:p>
            <a:pPr marL="285750" indent="-285750" algn="just">
              <a:buFont typeface="Wingdings" panose="05000000000000000000" pitchFamily="2" charset="2"/>
              <a:buChar char="v"/>
            </a:pPr>
            <a:r>
              <a:rPr lang="es-MX" sz="1600" dirty="0"/>
              <a:t>Proveer información actualizada y oportuna a las facultades e Instituto Tecnológico, sobre necesidades de formación y estado del mercado que permita orientar la propuesta de nuevos programas, así como renovaciones y adecuaciones.</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Capacitar, actualizar y monitorear la gestión académica y administrativa de los programas de formación continua, así como supervisar todas las modalidades y jornadas.</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Las demás tareas que el Vicerrector de Vinculación con el Medio o el Director de la Dirección de Formación continua y servicios le encomiende.</a:t>
            </a:r>
            <a:endParaRPr lang="es-CL" sz="1600" dirty="0"/>
          </a:p>
          <a:p>
            <a:pPr algn="just">
              <a:lnSpc>
                <a:spcPct val="107000"/>
              </a:lnSpc>
              <a:spcAft>
                <a:spcPts val="800"/>
              </a:spcAft>
            </a:pPr>
            <a:endParaRPr lang="es-CL"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4189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1046440"/>
          </a:xfrm>
          <a:prstGeom prst="rect">
            <a:avLst/>
          </a:prstGeom>
          <a:noFill/>
        </p:spPr>
        <p:txBody>
          <a:bodyPr wrap="square" rtlCol="0">
            <a:spAutoFit/>
          </a:bodyPr>
          <a:lstStyle/>
          <a:p>
            <a:r>
              <a:rPr lang="es-CL" sz="3800" i="1" dirty="0">
                <a:solidFill>
                  <a:srgbClr val="D00120"/>
                </a:solidFill>
                <a:latin typeface="Montserrat" pitchFamily="2" charset="77"/>
              </a:rPr>
              <a:t>Funciones de las Unidades</a:t>
            </a:r>
          </a:p>
          <a:p>
            <a:r>
              <a:rPr lang="es-MX" sz="2400" i="1" dirty="0">
                <a:effectLst>
                  <a:outerShdw blurRad="38100" dist="38100" dir="2700000" algn="tl">
                    <a:srgbClr val="000000">
                      <a:alpha val="43137"/>
                    </a:srgbClr>
                  </a:outerShdw>
                </a:effectLst>
                <a:latin typeface="Montserrat" pitchFamily="2" charset="77"/>
              </a:rPr>
              <a:t>U</a:t>
            </a:r>
            <a:r>
              <a:rPr lang="es-CL" sz="2400" i="1" dirty="0">
                <a:effectLst>
                  <a:outerShdw blurRad="38100" dist="38100" dir="2700000" algn="tl">
                    <a:srgbClr val="000000">
                      <a:alpha val="43137"/>
                    </a:srgbClr>
                  </a:outerShdw>
                </a:effectLst>
                <a:latin typeface="Montserrat" pitchFamily="2" charset="77"/>
              </a:rPr>
              <a:t>nidad de Capacitación</a:t>
            </a:r>
            <a:endParaRPr lang="es-CL" sz="1400" i="1" dirty="0">
              <a:effectLst>
                <a:outerShdw blurRad="38100" dist="38100" dir="2700000" algn="tl">
                  <a:srgbClr val="000000">
                    <a:alpha val="43137"/>
                  </a:srgbClr>
                </a:outerShdw>
              </a:effectLst>
              <a:latin typeface="Montserrat" pitchFamily="2" charset="77"/>
            </a:endParaRPr>
          </a:p>
        </p:txBody>
      </p:sp>
      <p:sp>
        <p:nvSpPr>
          <p:cNvPr id="2" name="Rectángulo 1">
            <a:extLst>
              <a:ext uri="{FF2B5EF4-FFF2-40B4-BE49-F238E27FC236}">
                <a16:creationId xmlns:a16="http://schemas.microsoft.com/office/drawing/2014/main" id="{6DF8918B-2AF2-43CC-80FE-070EDDF979BC}"/>
              </a:ext>
            </a:extLst>
          </p:cNvPr>
          <p:cNvSpPr/>
          <p:nvPr/>
        </p:nvSpPr>
        <p:spPr>
          <a:xfrm>
            <a:off x="709542" y="1210614"/>
            <a:ext cx="10480091" cy="4770537"/>
          </a:xfrm>
          <a:prstGeom prst="rect">
            <a:avLst/>
          </a:prstGeom>
        </p:spPr>
        <p:txBody>
          <a:bodyPr wrap="square">
            <a:spAutoFit/>
          </a:bodyPr>
          <a:lstStyle/>
          <a:p>
            <a:pPr algn="just"/>
            <a:r>
              <a:rPr lang="es-MX" sz="1600" dirty="0"/>
              <a:t>La Unidad tiene como finalidad diseñar, ofertar y ejecutar programas de capacitación a entidades públicas y privadas en ámbitos de competencia e interés de la Universidad. Sus principales funciones son:</a:t>
            </a:r>
          </a:p>
          <a:p>
            <a:pPr algn="just"/>
            <a:endParaRPr lang="es-MX" sz="1600" dirty="0"/>
          </a:p>
          <a:p>
            <a:pPr marL="285750" indent="-285750" algn="just">
              <a:buFont typeface="Wingdings" panose="05000000000000000000" pitchFamily="2" charset="2"/>
              <a:buChar char="v"/>
            </a:pPr>
            <a:r>
              <a:rPr lang="es-MX" sz="1600" dirty="0"/>
              <a:t>Administrar y gestionar el funcionamiento del Organismo Técnico de Capacitación (OTEC UCSC) y del Registro de Asistencia Técnica Educativa (ATE).</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Fomentar el trabajo colaborativo con facultades e Instituto Tecnológico para la participación en programas de capacitación en entidades públicas y privadas.</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Diseñar, ejecutar y promover programas de formación para establecimientos educacionales e instituciones y/o empresas.</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Mantener un sistema de gestión de calidad certificado bajo norma chilena vigente para Organismos Técnicos de Capacitación.</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Monitorear periódicamente el estado de los programas de capacitación, en distintas etapas de desarrollo según política de calidad institucional.</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Las demás tareas que el Vicerrector de Vinculación con el Medio o el Director de la Dirección de Formación continua y servicios le encomiende.</a:t>
            </a:r>
            <a:endParaRPr lang="es-CL" sz="1600" dirty="0"/>
          </a:p>
        </p:txBody>
      </p:sp>
    </p:spTree>
    <p:extLst>
      <p:ext uri="{BB962C8B-B14F-4D97-AF65-F5344CB8AC3E}">
        <p14:creationId xmlns:p14="http://schemas.microsoft.com/office/powerpoint/2010/main" val="2548291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1046440"/>
          </a:xfrm>
          <a:prstGeom prst="rect">
            <a:avLst/>
          </a:prstGeom>
          <a:noFill/>
        </p:spPr>
        <p:txBody>
          <a:bodyPr wrap="square" rtlCol="0">
            <a:spAutoFit/>
          </a:bodyPr>
          <a:lstStyle/>
          <a:p>
            <a:r>
              <a:rPr lang="es-CL" sz="3800" i="1" dirty="0">
                <a:solidFill>
                  <a:srgbClr val="D00120"/>
                </a:solidFill>
                <a:latin typeface="Montserrat" pitchFamily="2" charset="77"/>
              </a:rPr>
              <a:t>Funciones de las Unidades</a:t>
            </a:r>
          </a:p>
          <a:p>
            <a:r>
              <a:rPr lang="es-MX" sz="2400" i="1" dirty="0">
                <a:effectLst>
                  <a:outerShdw blurRad="38100" dist="38100" dir="2700000" algn="tl">
                    <a:srgbClr val="000000">
                      <a:alpha val="43137"/>
                    </a:srgbClr>
                  </a:outerShdw>
                </a:effectLst>
                <a:latin typeface="Montserrat" pitchFamily="2" charset="77"/>
              </a:rPr>
              <a:t>U</a:t>
            </a:r>
            <a:r>
              <a:rPr lang="es-CL" sz="2400" i="1" dirty="0">
                <a:effectLst>
                  <a:outerShdw blurRad="38100" dist="38100" dir="2700000" algn="tl">
                    <a:srgbClr val="000000">
                      <a:alpha val="43137"/>
                    </a:srgbClr>
                  </a:outerShdw>
                </a:effectLst>
                <a:latin typeface="Montserrat" pitchFamily="2" charset="77"/>
              </a:rPr>
              <a:t>nidad de Servicios</a:t>
            </a:r>
            <a:endParaRPr lang="es-CL" sz="1400" i="1" dirty="0">
              <a:effectLst>
                <a:outerShdw blurRad="38100" dist="38100" dir="2700000" algn="tl">
                  <a:srgbClr val="000000">
                    <a:alpha val="43137"/>
                  </a:srgbClr>
                </a:outerShdw>
              </a:effectLst>
              <a:latin typeface="Montserrat" pitchFamily="2" charset="77"/>
            </a:endParaRPr>
          </a:p>
        </p:txBody>
      </p:sp>
      <p:sp>
        <p:nvSpPr>
          <p:cNvPr id="2" name="Rectángulo 1">
            <a:extLst>
              <a:ext uri="{FF2B5EF4-FFF2-40B4-BE49-F238E27FC236}">
                <a16:creationId xmlns:a16="http://schemas.microsoft.com/office/drawing/2014/main" id="{4E47851F-E8D2-467F-B140-B6683FE72915}"/>
              </a:ext>
            </a:extLst>
          </p:cNvPr>
          <p:cNvSpPr/>
          <p:nvPr/>
        </p:nvSpPr>
        <p:spPr>
          <a:xfrm>
            <a:off x="709543" y="1210614"/>
            <a:ext cx="10534649" cy="4031873"/>
          </a:xfrm>
          <a:prstGeom prst="rect">
            <a:avLst/>
          </a:prstGeom>
        </p:spPr>
        <p:txBody>
          <a:bodyPr wrap="square">
            <a:spAutoFit/>
          </a:bodyPr>
          <a:lstStyle/>
          <a:p>
            <a:pPr algn="just"/>
            <a:r>
              <a:rPr lang="es-MX" sz="1600" dirty="0"/>
              <a:t>La Unidad tiene por objetivo identificar, formular y postular a asesorías, asistencias técnicas, proyectos e iniciativas externas en el ámbito de competencias de la Universidad. Sus principales funciones son:</a:t>
            </a:r>
          </a:p>
          <a:p>
            <a:pPr algn="just"/>
            <a:endParaRPr lang="es-MX" sz="1600" dirty="0"/>
          </a:p>
          <a:p>
            <a:pPr marL="285750" indent="-285750" algn="just">
              <a:buFont typeface="Wingdings" panose="05000000000000000000" pitchFamily="2" charset="2"/>
              <a:buChar char="v"/>
            </a:pPr>
            <a:r>
              <a:rPr lang="es-MX" sz="1600" dirty="0"/>
              <a:t>Promover y apoyar la participación de la Universidad en licitaciones o propuestas públicas y privadas, según las capacidades institucionales.</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Detectar fondos públicos o privados que permitan la ejecución de instancias formativas, asesorías, asistencias técnicas, proyectos y servicios por parte de la Universidad. En el ejercicio de esta función, corresponderá especialmente identificar y postular a licitaciones y/o propuestas públicas o privadas desde el punto de vista administrativo, presupuestario y técnico, y apoyar a las facultades e Instituto Tecnológico en estos procesos.</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Gestionar y velar por la correcta formulación, postulación, ejecución y cierre de los proyectos, consultoría, asistencias técnicas administrados por la unidad. </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Las demás tareas que el Vicerrector de Vinculación con el Medio o el Director de la Dirección de Formación continua y servicios le encomiende.</a:t>
            </a:r>
            <a:endParaRPr lang="es-CL" sz="1600" dirty="0"/>
          </a:p>
        </p:txBody>
      </p:sp>
    </p:spTree>
    <p:extLst>
      <p:ext uri="{BB962C8B-B14F-4D97-AF65-F5344CB8AC3E}">
        <p14:creationId xmlns:p14="http://schemas.microsoft.com/office/powerpoint/2010/main" val="3438711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65EC65B-F05A-428A-BFC4-8763DB1A929A}"/>
              </a:ext>
            </a:extLst>
          </p:cNvPr>
          <p:cNvPicPr>
            <a:picLocks noChangeAspect="1"/>
          </p:cNvPicPr>
          <p:nvPr/>
        </p:nvPicPr>
        <p:blipFill rotWithShape="1">
          <a:blip r:embed="rId2"/>
          <a:srcRect r="1896" b="12198"/>
          <a:stretch/>
        </p:blipFill>
        <p:spPr>
          <a:xfrm>
            <a:off x="735790" y="0"/>
            <a:ext cx="11456210" cy="5772804"/>
          </a:xfrm>
          <a:prstGeom prst="rect">
            <a:avLst/>
          </a:prstGeom>
        </p:spPr>
      </p:pic>
      <p:pic>
        <p:nvPicPr>
          <p:cNvPr id="3" name="Imagen 2">
            <a:extLst>
              <a:ext uri="{FF2B5EF4-FFF2-40B4-BE49-F238E27FC236}">
                <a16:creationId xmlns:a16="http://schemas.microsoft.com/office/drawing/2014/main" id="{922E03AA-AA26-44DB-B3A5-FAC9CF3E05D2}"/>
              </a:ext>
            </a:extLst>
          </p:cNvPr>
          <p:cNvPicPr>
            <a:picLocks noChangeAspect="1"/>
          </p:cNvPicPr>
          <p:nvPr/>
        </p:nvPicPr>
        <p:blipFill rotWithShape="1">
          <a:blip r:embed="rId3"/>
          <a:srcRect l="19383" t="12074" r="20487" b="7540"/>
          <a:stretch/>
        </p:blipFill>
        <p:spPr>
          <a:xfrm>
            <a:off x="70068" y="594159"/>
            <a:ext cx="6193117" cy="4669613"/>
          </a:xfrm>
          <a:prstGeom prst="rect">
            <a:avLst/>
          </a:prstGeom>
        </p:spPr>
      </p:pic>
      <p:pic>
        <p:nvPicPr>
          <p:cNvPr id="6" name="Imagen 5">
            <a:extLst>
              <a:ext uri="{FF2B5EF4-FFF2-40B4-BE49-F238E27FC236}">
                <a16:creationId xmlns:a16="http://schemas.microsoft.com/office/drawing/2014/main" id="{1552D061-EE37-43AF-9657-3A5C37572645}"/>
              </a:ext>
            </a:extLst>
          </p:cNvPr>
          <p:cNvPicPr>
            <a:picLocks noChangeAspect="1"/>
          </p:cNvPicPr>
          <p:nvPr/>
        </p:nvPicPr>
        <p:blipFill rotWithShape="1">
          <a:blip r:embed="rId4"/>
          <a:srcRect l="3657" t="81210" r="77437" b="15913"/>
          <a:stretch/>
        </p:blipFill>
        <p:spPr>
          <a:xfrm>
            <a:off x="538722" y="5638334"/>
            <a:ext cx="2303930" cy="197224"/>
          </a:xfrm>
          <a:prstGeom prst="rect">
            <a:avLst/>
          </a:prstGeom>
        </p:spPr>
      </p:pic>
      <p:pic>
        <p:nvPicPr>
          <p:cNvPr id="7" name="Imagen 6">
            <a:extLst>
              <a:ext uri="{FF2B5EF4-FFF2-40B4-BE49-F238E27FC236}">
                <a16:creationId xmlns:a16="http://schemas.microsoft.com/office/drawing/2014/main" id="{3903F6CB-0060-44B6-996C-A88789A84D52}"/>
              </a:ext>
            </a:extLst>
          </p:cNvPr>
          <p:cNvPicPr>
            <a:picLocks noChangeAspect="1"/>
          </p:cNvPicPr>
          <p:nvPr/>
        </p:nvPicPr>
        <p:blipFill rotWithShape="1">
          <a:blip r:embed="rId3"/>
          <a:srcRect l="3413" t="80635" r="81720" b="14916"/>
          <a:stretch/>
        </p:blipFill>
        <p:spPr>
          <a:xfrm>
            <a:off x="479455" y="5389279"/>
            <a:ext cx="1810871" cy="304801"/>
          </a:xfrm>
          <a:prstGeom prst="rect">
            <a:avLst/>
          </a:prstGeom>
        </p:spPr>
      </p:pic>
      <p:pic>
        <p:nvPicPr>
          <p:cNvPr id="5" name="Imagen 4">
            <a:extLst>
              <a:ext uri="{FF2B5EF4-FFF2-40B4-BE49-F238E27FC236}">
                <a16:creationId xmlns:a16="http://schemas.microsoft.com/office/drawing/2014/main" id="{F554278D-D371-40DE-AF0B-D3A19276949D}"/>
              </a:ext>
            </a:extLst>
          </p:cNvPr>
          <p:cNvPicPr>
            <a:picLocks noChangeAspect="1"/>
          </p:cNvPicPr>
          <p:nvPr/>
        </p:nvPicPr>
        <p:blipFill>
          <a:blip r:embed="rId5"/>
          <a:stretch>
            <a:fillRect/>
          </a:stretch>
        </p:blipFill>
        <p:spPr>
          <a:xfrm>
            <a:off x="6800145" y="397162"/>
            <a:ext cx="5131265" cy="5509491"/>
          </a:xfrm>
          <a:prstGeom prst="rect">
            <a:avLst/>
          </a:prstGeom>
        </p:spPr>
      </p:pic>
    </p:spTree>
    <p:extLst>
      <p:ext uri="{BB962C8B-B14F-4D97-AF65-F5344CB8AC3E}">
        <p14:creationId xmlns:p14="http://schemas.microsoft.com/office/powerpoint/2010/main" val="349064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262027F-DD05-4EC8-839C-05490D66C567}"/>
              </a:ext>
            </a:extLst>
          </p:cNvPr>
          <p:cNvSpPr txBox="1"/>
          <p:nvPr/>
        </p:nvSpPr>
        <p:spPr>
          <a:xfrm>
            <a:off x="0" y="0"/>
            <a:ext cx="12192000" cy="6027821"/>
          </a:xfrm>
          <a:prstGeom prst="rect">
            <a:avLst/>
          </a:prstGeom>
          <a:solidFill>
            <a:srgbClr val="D00120"/>
          </a:solidFill>
        </p:spPr>
        <p:txBody>
          <a:bodyPr wrap="square" rtlCol="0">
            <a:spAutoFit/>
          </a:bodyPr>
          <a:lstStyle/>
          <a:p>
            <a:endParaRPr lang="es-CL" dirty="0"/>
          </a:p>
        </p:txBody>
      </p:sp>
      <p:sp>
        <p:nvSpPr>
          <p:cNvPr id="5" name="CuadroTexto 4">
            <a:extLst>
              <a:ext uri="{FF2B5EF4-FFF2-40B4-BE49-F238E27FC236}">
                <a16:creationId xmlns:a16="http://schemas.microsoft.com/office/drawing/2014/main" id="{CE0EFC13-3178-4ABA-A658-BB737467E987}"/>
              </a:ext>
            </a:extLst>
          </p:cNvPr>
          <p:cNvSpPr txBox="1"/>
          <p:nvPr/>
        </p:nvSpPr>
        <p:spPr>
          <a:xfrm>
            <a:off x="525378" y="2478505"/>
            <a:ext cx="11141243" cy="769441"/>
          </a:xfrm>
          <a:prstGeom prst="rect">
            <a:avLst/>
          </a:prstGeom>
          <a:noFill/>
        </p:spPr>
        <p:txBody>
          <a:bodyPr wrap="square" rtlCol="0">
            <a:spAutoFit/>
          </a:bodyPr>
          <a:lstStyle/>
          <a:p>
            <a:pPr algn="ctr"/>
            <a:r>
              <a:rPr lang="es-MX" sz="4400" b="1" dirty="0">
                <a:solidFill>
                  <a:schemeClr val="bg1"/>
                </a:solidFill>
              </a:rPr>
              <a:t>DIRECCIÓN DE COMUNICACIONES</a:t>
            </a:r>
            <a:endParaRPr lang="es-CL" sz="4400" b="1" dirty="0">
              <a:solidFill>
                <a:schemeClr val="bg1"/>
              </a:solidFill>
            </a:endParaRPr>
          </a:p>
        </p:txBody>
      </p:sp>
    </p:spTree>
    <p:extLst>
      <p:ext uri="{BB962C8B-B14F-4D97-AF65-F5344CB8AC3E}">
        <p14:creationId xmlns:p14="http://schemas.microsoft.com/office/powerpoint/2010/main" val="4105265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677108"/>
          </a:xfrm>
          <a:prstGeom prst="rect">
            <a:avLst/>
          </a:prstGeom>
          <a:noFill/>
        </p:spPr>
        <p:txBody>
          <a:bodyPr wrap="square" rtlCol="0">
            <a:spAutoFit/>
          </a:bodyPr>
          <a:lstStyle/>
          <a:p>
            <a:r>
              <a:rPr lang="es-CL" sz="3800" i="1" dirty="0">
                <a:solidFill>
                  <a:srgbClr val="D00120"/>
                </a:solidFill>
                <a:latin typeface="Montserrat" pitchFamily="2" charset="77"/>
              </a:rPr>
              <a:t>Funciones de la Dirección</a:t>
            </a:r>
            <a:endParaRPr lang="es-CL" sz="2400" i="1" dirty="0">
              <a:latin typeface="Montserrat" pitchFamily="2" charset="77"/>
            </a:endParaRPr>
          </a:p>
        </p:txBody>
      </p:sp>
      <p:sp>
        <p:nvSpPr>
          <p:cNvPr id="3" name="CuadroTexto 2">
            <a:extLst>
              <a:ext uri="{FF2B5EF4-FFF2-40B4-BE49-F238E27FC236}">
                <a16:creationId xmlns:a16="http://schemas.microsoft.com/office/drawing/2014/main" id="{2FC885F8-B408-4CD4-B38E-A5DD15CE2D2F}"/>
              </a:ext>
            </a:extLst>
          </p:cNvPr>
          <p:cNvSpPr txBox="1"/>
          <p:nvPr/>
        </p:nvSpPr>
        <p:spPr>
          <a:xfrm>
            <a:off x="709543" y="841282"/>
            <a:ext cx="10584691" cy="1077218"/>
          </a:xfrm>
          <a:prstGeom prst="rect">
            <a:avLst/>
          </a:prstGeom>
          <a:noFill/>
        </p:spPr>
        <p:txBody>
          <a:bodyPr wrap="square" rtlCol="0">
            <a:spAutoFit/>
          </a:bodyPr>
          <a:lstStyle/>
          <a:p>
            <a:pPr algn="just"/>
            <a:r>
              <a:rPr lang="es-MX" sz="1600" dirty="0"/>
              <a:t>Esta Dirección, que integra la Vicerrectoría de Vinculación con el Medio, es la responsable de las comunicaciones estratégicas de la Universidad en sus diversos ámbitos y a través de sus distintos soportes, para transmitir a sus grupos de interés el quehacer de la docencia, investigación, vinculación con el medio e identidad de la Universidad. Sus principales funciones son:</a:t>
            </a:r>
            <a:endParaRPr lang="es-CL" sz="1600" dirty="0"/>
          </a:p>
          <a:p>
            <a:pPr algn="just"/>
            <a:endParaRPr lang="es-CL" sz="1600" dirty="0"/>
          </a:p>
        </p:txBody>
      </p:sp>
      <p:sp>
        <p:nvSpPr>
          <p:cNvPr id="4" name="Rectángulo 3">
            <a:extLst>
              <a:ext uri="{FF2B5EF4-FFF2-40B4-BE49-F238E27FC236}">
                <a16:creationId xmlns:a16="http://schemas.microsoft.com/office/drawing/2014/main" id="{AFABC8D4-C6F4-4489-BDB3-182F3144CF96}"/>
              </a:ext>
            </a:extLst>
          </p:cNvPr>
          <p:cNvSpPr/>
          <p:nvPr/>
        </p:nvSpPr>
        <p:spPr>
          <a:xfrm>
            <a:off x="259307" y="1820511"/>
            <a:ext cx="11034927" cy="3785652"/>
          </a:xfrm>
          <a:prstGeom prst="rect">
            <a:avLst/>
          </a:prstGeom>
        </p:spPr>
        <p:txBody>
          <a:bodyPr wrap="square">
            <a:spAutoFit/>
          </a:bodyPr>
          <a:lstStyle/>
          <a:p>
            <a:pPr marL="742950" lvl="1" indent="-285750" algn="just">
              <a:buFont typeface="Wingdings" panose="05000000000000000000" pitchFamily="2" charset="2"/>
              <a:buChar char="v"/>
            </a:pPr>
            <a:r>
              <a:rPr lang="es-MX" sz="1600" dirty="0"/>
              <a:t>Implementar las acciones y estrategias de la política de comunicaciones de la Universidad y velar por su cumplimiento.</a:t>
            </a:r>
            <a:endParaRPr lang="es-CL" sz="1600" dirty="0"/>
          </a:p>
          <a:p>
            <a:pPr marL="742950" lvl="1" indent="-285750" algn="just">
              <a:buFont typeface="Wingdings" panose="05000000000000000000" pitchFamily="2" charset="2"/>
              <a:buChar char="v"/>
            </a:pPr>
            <a:r>
              <a:rPr lang="es-MX" sz="1600" dirty="0"/>
              <a:t>Asesorar a las autoridades superiores en la toma de decisiones estratégicas en materia comunicacional.</a:t>
            </a:r>
            <a:endParaRPr lang="es-CL" sz="1600" dirty="0"/>
          </a:p>
          <a:p>
            <a:pPr marL="742950" lvl="1" indent="-285750" algn="just">
              <a:buFont typeface="Wingdings" panose="05000000000000000000" pitchFamily="2" charset="2"/>
              <a:buChar char="v"/>
            </a:pPr>
            <a:r>
              <a:rPr lang="es-MX" sz="1600" dirty="0"/>
              <a:t>Diseñar e implementar estrategias y planes de comunicación para aquellas iniciativas de interés y relevancia institucional.</a:t>
            </a:r>
            <a:endParaRPr lang="es-CL" sz="1600" dirty="0"/>
          </a:p>
          <a:p>
            <a:pPr marL="742950" lvl="1" indent="-285750" algn="just">
              <a:buFont typeface="Wingdings" panose="05000000000000000000" pitchFamily="2" charset="2"/>
              <a:buChar char="v"/>
            </a:pPr>
            <a:r>
              <a:rPr lang="es-MX" sz="1600" dirty="0"/>
              <a:t>Elaborar y gestionar la difusión y publicación de información que visibilice el quehacer de la Universidad.</a:t>
            </a:r>
            <a:endParaRPr lang="es-CL" sz="1600" dirty="0"/>
          </a:p>
          <a:p>
            <a:pPr marL="742950" lvl="1" indent="-285750" algn="just">
              <a:buFont typeface="Wingdings" panose="05000000000000000000" pitchFamily="2" charset="2"/>
              <a:buChar char="v"/>
            </a:pPr>
            <a:r>
              <a:rPr lang="es-MX" sz="1600" dirty="0"/>
              <a:t>Diseñar e implementar estrategias y mecanismos que contribuyan a la eficiencia de la comunicación interna, considerando a estudiantes, académicos, trabajadores y prestadores de servicios, en coordinación con facultades, Instituto Tecnológico y direcciones de la Universidad. </a:t>
            </a:r>
            <a:endParaRPr lang="es-CL" sz="1600" dirty="0"/>
          </a:p>
          <a:p>
            <a:pPr marL="742950" lvl="1" indent="-285750" algn="just">
              <a:buFont typeface="Wingdings" panose="05000000000000000000" pitchFamily="2" charset="2"/>
              <a:buChar char="v"/>
            </a:pPr>
            <a:r>
              <a:rPr lang="es-MX" sz="1600" dirty="0"/>
              <a:t>Guiar y supervisar las acciones comunicacionales a implementarse y/o generarse en las facultades, Instituto Tecnológico y direcciones de la Universidad.</a:t>
            </a:r>
            <a:endParaRPr lang="es-CL" sz="1600" dirty="0"/>
          </a:p>
          <a:p>
            <a:pPr marL="742950" lvl="1" indent="-285750" algn="just">
              <a:buFont typeface="Wingdings" panose="05000000000000000000" pitchFamily="2" charset="2"/>
              <a:buChar char="v"/>
            </a:pPr>
            <a:r>
              <a:rPr lang="es-MX" sz="1600" dirty="0"/>
              <a:t>Definir, desarrollar y supervisar la identidad corporativa de la Universidad, sus facultades, Instituto Tecnológico y direcciones. Gestionar el posicionamiento de la Universidad, especialmente en sus grupos de interés, identificando oportunidades para mejorar la imagen institucional.</a:t>
            </a:r>
            <a:endParaRPr lang="es-CL" sz="1600" dirty="0"/>
          </a:p>
          <a:p>
            <a:pPr marL="742950" lvl="1" indent="-285750" algn="just">
              <a:buFont typeface="Wingdings" panose="05000000000000000000" pitchFamily="2" charset="2"/>
              <a:buChar char="v"/>
            </a:pPr>
            <a:r>
              <a:rPr lang="es-MX" sz="1600" dirty="0"/>
              <a:t>Custodiar la imagen corporativa de la Universidad. Identificar oportunidades de participación en eventos que posicionen a la Universidad en el medio externo.</a:t>
            </a:r>
            <a:endParaRPr lang="es-CL" sz="1600" dirty="0"/>
          </a:p>
          <a:p>
            <a:pPr marL="742950" lvl="1" indent="-285750" algn="just">
              <a:buFont typeface="Wingdings" panose="05000000000000000000" pitchFamily="2" charset="2"/>
              <a:buChar char="v"/>
            </a:pPr>
            <a:r>
              <a:rPr lang="es-MX" sz="1600" dirty="0"/>
              <a:t>Las demás tareas que el Rector, </a:t>
            </a:r>
            <a:r>
              <a:rPr lang="es-MX" sz="1600" dirty="0" err="1"/>
              <a:t>Prorrector</a:t>
            </a:r>
            <a:r>
              <a:rPr lang="es-MX" sz="1600" dirty="0"/>
              <a:t> o Vicerrector de Vinculación con el Medio le encomiende.</a:t>
            </a:r>
            <a:endParaRPr lang="es-CL" sz="1600" dirty="0"/>
          </a:p>
        </p:txBody>
      </p:sp>
    </p:spTree>
    <p:extLst>
      <p:ext uri="{BB962C8B-B14F-4D97-AF65-F5344CB8AC3E}">
        <p14:creationId xmlns:p14="http://schemas.microsoft.com/office/powerpoint/2010/main" val="70174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56608" y="362518"/>
            <a:ext cx="6863937" cy="707886"/>
          </a:xfrm>
          <a:prstGeom prst="rect">
            <a:avLst/>
          </a:prstGeom>
          <a:noFill/>
        </p:spPr>
        <p:txBody>
          <a:bodyPr wrap="square" rtlCol="0">
            <a:spAutoFit/>
          </a:bodyPr>
          <a:lstStyle/>
          <a:p>
            <a:r>
              <a:rPr lang="es-CL" sz="4000" dirty="0">
                <a:solidFill>
                  <a:srgbClr val="D00120"/>
                </a:solidFill>
                <a:latin typeface="Montserrat" pitchFamily="2" charset="77"/>
              </a:rPr>
              <a:t>Tabla de Contenidos</a:t>
            </a:r>
          </a:p>
        </p:txBody>
      </p:sp>
      <p:sp>
        <p:nvSpPr>
          <p:cNvPr id="2" name="CuadroTexto 1">
            <a:extLst>
              <a:ext uri="{FF2B5EF4-FFF2-40B4-BE49-F238E27FC236}">
                <a16:creationId xmlns:a16="http://schemas.microsoft.com/office/drawing/2014/main" id="{BB0A0BD7-A251-40FE-85B2-A546E1C14FFE}"/>
              </a:ext>
            </a:extLst>
          </p:cNvPr>
          <p:cNvSpPr txBox="1"/>
          <p:nvPr/>
        </p:nvSpPr>
        <p:spPr>
          <a:xfrm>
            <a:off x="1524000" y="1392648"/>
            <a:ext cx="9798424" cy="3477875"/>
          </a:xfrm>
          <a:prstGeom prst="rect">
            <a:avLst/>
          </a:prstGeom>
          <a:noFill/>
        </p:spPr>
        <p:txBody>
          <a:bodyPr wrap="square" rtlCol="0">
            <a:spAutoFit/>
          </a:bodyPr>
          <a:lstStyle/>
          <a:p>
            <a:pPr marL="342900" indent="-342900">
              <a:buFont typeface="Wingdings" panose="05000000000000000000" pitchFamily="2" charset="2"/>
              <a:buChar char="v"/>
            </a:pPr>
            <a:r>
              <a:rPr lang="es-MX" sz="2000" dirty="0"/>
              <a:t>Antecedentes Generales</a:t>
            </a:r>
          </a:p>
          <a:p>
            <a:endParaRPr lang="es-MX" sz="2000" dirty="0"/>
          </a:p>
          <a:p>
            <a:pPr marL="342900" indent="-342900">
              <a:buFont typeface="Wingdings" panose="05000000000000000000" pitchFamily="2" charset="2"/>
              <a:buChar char="v"/>
            </a:pPr>
            <a:r>
              <a:rPr lang="es-MX" sz="2000" dirty="0"/>
              <a:t>Organigrama VRVM</a:t>
            </a:r>
          </a:p>
          <a:p>
            <a:endParaRPr lang="es-MX" sz="2000" dirty="0"/>
          </a:p>
          <a:p>
            <a:pPr marL="342900" indent="-342900">
              <a:buFont typeface="Wingdings" panose="05000000000000000000" pitchFamily="2" charset="2"/>
              <a:buChar char="v"/>
            </a:pPr>
            <a:r>
              <a:rPr lang="es-MX" sz="2000" dirty="0"/>
              <a:t>Dirección de Relaciones Institucionales y Vinculación</a:t>
            </a:r>
          </a:p>
          <a:p>
            <a:endParaRPr lang="es-MX" sz="2000" dirty="0"/>
          </a:p>
          <a:p>
            <a:pPr marL="342900" indent="-342900">
              <a:buFont typeface="Wingdings" panose="05000000000000000000" pitchFamily="2" charset="2"/>
              <a:buChar char="v"/>
            </a:pPr>
            <a:r>
              <a:rPr lang="es-MX" sz="2000" dirty="0"/>
              <a:t>Dirección de Formación Continua y Servicios</a:t>
            </a:r>
          </a:p>
          <a:p>
            <a:endParaRPr lang="es-MX" sz="2000" dirty="0"/>
          </a:p>
          <a:p>
            <a:pPr marL="342900" indent="-342900">
              <a:buFont typeface="Wingdings" panose="05000000000000000000" pitchFamily="2" charset="2"/>
              <a:buChar char="v"/>
            </a:pPr>
            <a:r>
              <a:rPr lang="es-MX" sz="2000" dirty="0"/>
              <a:t>Dirección de Comunicación Institucional</a:t>
            </a:r>
          </a:p>
          <a:p>
            <a:endParaRPr lang="es-MX" sz="2000" dirty="0"/>
          </a:p>
          <a:p>
            <a:pPr marL="342900" indent="-342900">
              <a:buFont typeface="Wingdings" panose="05000000000000000000" pitchFamily="2" charset="2"/>
              <a:buChar char="v"/>
            </a:pPr>
            <a:r>
              <a:rPr lang="es-MX" sz="2000" dirty="0"/>
              <a:t>Dirección de Extensión Cultural y Universitaria</a:t>
            </a:r>
            <a:endParaRPr lang="es-CL" sz="2000" dirty="0"/>
          </a:p>
        </p:txBody>
      </p:sp>
    </p:spTree>
    <p:extLst>
      <p:ext uri="{BB962C8B-B14F-4D97-AF65-F5344CB8AC3E}">
        <p14:creationId xmlns:p14="http://schemas.microsoft.com/office/powerpoint/2010/main" val="1995702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1046440"/>
          </a:xfrm>
          <a:prstGeom prst="rect">
            <a:avLst/>
          </a:prstGeom>
          <a:noFill/>
        </p:spPr>
        <p:txBody>
          <a:bodyPr wrap="square" rtlCol="0">
            <a:spAutoFit/>
          </a:bodyPr>
          <a:lstStyle/>
          <a:p>
            <a:r>
              <a:rPr lang="es-CL" sz="3800" i="1" dirty="0">
                <a:solidFill>
                  <a:srgbClr val="D00120"/>
                </a:solidFill>
                <a:latin typeface="Montserrat" pitchFamily="2" charset="77"/>
              </a:rPr>
              <a:t>Funciones de las Unidades</a:t>
            </a:r>
          </a:p>
          <a:p>
            <a:r>
              <a:rPr lang="es-MX" sz="2400" i="1" dirty="0">
                <a:effectLst>
                  <a:outerShdw blurRad="38100" dist="38100" dir="2700000" algn="tl">
                    <a:srgbClr val="000000">
                      <a:alpha val="43137"/>
                    </a:srgbClr>
                  </a:outerShdw>
                </a:effectLst>
                <a:latin typeface="Montserrat" pitchFamily="2" charset="77"/>
              </a:rPr>
              <a:t>U</a:t>
            </a:r>
            <a:r>
              <a:rPr lang="es-CL" sz="2400" i="1" dirty="0">
                <a:effectLst>
                  <a:outerShdw blurRad="38100" dist="38100" dir="2700000" algn="tl">
                    <a:srgbClr val="000000">
                      <a:alpha val="43137"/>
                    </a:srgbClr>
                  </a:outerShdw>
                </a:effectLst>
                <a:latin typeface="Montserrat" pitchFamily="2" charset="77"/>
              </a:rPr>
              <a:t>nidad de Comunicación Externa</a:t>
            </a:r>
            <a:endParaRPr lang="es-CL" sz="1400" i="1" dirty="0">
              <a:effectLst>
                <a:outerShdw blurRad="38100" dist="38100" dir="2700000" algn="tl">
                  <a:srgbClr val="000000">
                    <a:alpha val="43137"/>
                  </a:srgbClr>
                </a:outerShdw>
              </a:effectLst>
              <a:latin typeface="Montserrat" pitchFamily="2" charset="77"/>
            </a:endParaRPr>
          </a:p>
        </p:txBody>
      </p:sp>
      <p:sp>
        <p:nvSpPr>
          <p:cNvPr id="2" name="Rectángulo 1">
            <a:extLst>
              <a:ext uri="{FF2B5EF4-FFF2-40B4-BE49-F238E27FC236}">
                <a16:creationId xmlns:a16="http://schemas.microsoft.com/office/drawing/2014/main" id="{8BE2DBD0-D0CD-4B5A-9CE0-81C5C5CE9A88}"/>
              </a:ext>
            </a:extLst>
          </p:cNvPr>
          <p:cNvSpPr/>
          <p:nvPr/>
        </p:nvSpPr>
        <p:spPr>
          <a:xfrm>
            <a:off x="709543" y="1210614"/>
            <a:ext cx="10533592" cy="4776051"/>
          </a:xfrm>
          <a:prstGeom prst="rect">
            <a:avLst/>
          </a:prstGeom>
        </p:spPr>
        <p:txBody>
          <a:bodyPr wrap="square">
            <a:spAutoFit/>
          </a:bodyPr>
          <a:lstStyle/>
          <a:p>
            <a:pPr algn="just"/>
            <a:r>
              <a:rPr lang="es-MX" sz="1600" dirty="0"/>
              <a:t>La Unidad tiene como objetivo proyectar el posicionamiento institucional hacia el exterior, gestionando la relación con los medios de comunicación, redes sociales y el público externo, visibilizando el quehacer de la docencia, investigación, vinculación con el medio e Identidad Católica de la Universidad, protegiendo su imagen y reputación. Sus principales funciones son: </a:t>
            </a:r>
          </a:p>
          <a:p>
            <a:pPr algn="just"/>
            <a:endParaRPr lang="es-CL" sz="1600" dirty="0"/>
          </a:p>
          <a:p>
            <a:pPr marL="285750" lvl="0" indent="-285750" algn="just">
              <a:buFont typeface="Wingdings" panose="05000000000000000000" pitchFamily="2" charset="2"/>
              <a:buChar char="v"/>
            </a:pPr>
            <a:r>
              <a:rPr lang="es-MX" sz="1600" dirty="0"/>
              <a:t>Dar respuesta a las demandas informativas externas realizadas por los medios de comunicación.</a:t>
            </a:r>
          </a:p>
          <a:p>
            <a:pPr marL="285750" lvl="0" indent="-285750" algn="just">
              <a:buFont typeface="Wingdings" panose="05000000000000000000" pitchFamily="2" charset="2"/>
              <a:buChar char="v"/>
            </a:pPr>
            <a:endParaRPr lang="es-CL" sz="1600" dirty="0"/>
          </a:p>
          <a:p>
            <a:pPr marL="285750" lvl="0" indent="-285750" algn="just">
              <a:buFont typeface="Wingdings" panose="05000000000000000000" pitchFamily="2" charset="2"/>
              <a:buChar char="v"/>
            </a:pPr>
            <a:r>
              <a:rPr lang="es-MX" sz="1600" dirty="0"/>
              <a:t>Asesorar a las autoridades y directivos para asegurar una adecuada presencia en medio de comunicación y redes sociales.</a:t>
            </a:r>
          </a:p>
          <a:p>
            <a:pPr marL="285750" lvl="0" indent="-285750" algn="just">
              <a:buFont typeface="Wingdings" panose="05000000000000000000" pitchFamily="2" charset="2"/>
              <a:buChar char="v"/>
            </a:pPr>
            <a:endParaRPr lang="es-CL" sz="1600" dirty="0"/>
          </a:p>
          <a:p>
            <a:pPr marL="285750" lvl="0" indent="-285750" algn="just">
              <a:buFont typeface="Wingdings" panose="05000000000000000000" pitchFamily="2" charset="2"/>
              <a:buChar char="v"/>
            </a:pPr>
            <a:r>
              <a:rPr lang="es-MX" sz="1600" dirty="0"/>
              <a:t>Diseñar e implementar planes de comunicación para las iniciativas de interés y relevancia institucional.</a:t>
            </a:r>
          </a:p>
          <a:p>
            <a:pPr marL="285750" lvl="0" indent="-285750" algn="just">
              <a:buFont typeface="Wingdings" panose="05000000000000000000" pitchFamily="2" charset="2"/>
              <a:buChar char="v"/>
            </a:pPr>
            <a:endParaRPr lang="es-CL" sz="1600" dirty="0"/>
          </a:p>
          <a:p>
            <a:pPr marL="285750" lvl="0" indent="-285750" algn="just">
              <a:buFont typeface="Wingdings" panose="05000000000000000000" pitchFamily="2" charset="2"/>
              <a:buChar char="v"/>
            </a:pPr>
            <a:r>
              <a:rPr lang="es-MX" sz="1600" dirty="0"/>
              <a:t>Coordinar las redes sociales institucionales de la Universidad.</a:t>
            </a:r>
          </a:p>
          <a:p>
            <a:pPr marL="285750" lvl="0" indent="-285750" algn="just">
              <a:buFont typeface="Wingdings" panose="05000000000000000000" pitchFamily="2" charset="2"/>
              <a:buChar char="v"/>
            </a:pPr>
            <a:endParaRPr lang="es-CL" sz="1600" dirty="0"/>
          </a:p>
          <a:p>
            <a:pPr marL="285750" lvl="0" indent="-285750" algn="just">
              <a:buFont typeface="Wingdings" panose="05000000000000000000" pitchFamily="2" charset="2"/>
              <a:buChar char="v"/>
            </a:pPr>
            <a:r>
              <a:rPr lang="es-MX" sz="1600" dirty="0"/>
              <a:t>Coordinar y supervisar acciones de generación y difusión de contenidos informativos con vinculadores, comunicadores y/o periodistas de las facultades, Instituto Tecnológico y direcciones de la Universidad.</a:t>
            </a:r>
          </a:p>
          <a:p>
            <a:pPr marL="285750" lvl="0" indent="-285750" algn="just">
              <a:buFont typeface="Wingdings" panose="05000000000000000000" pitchFamily="2" charset="2"/>
              <a:buChar char="v"/>
            </a:pPr>
            <a:endParaRPr lang="es-CL" sz="1600" dirty="0"/>
          </a:p>
          <a:p>
            <a:pPr marL="285750" lvl="0" indent="-285750" algn="just">
              <a:buFont typeface="Wingdings" panose="05000000000000000000" pitchFamily="2" charset="2"/>
              <a:buChar char="v"/>
            </a:pPr>
            <a:r>
              <a:rPr lang="es-MX" sz="1600" dirty="0"/>
              <a:t>Las demás tareas que el Vicerrector de Vinculación con el Medio o el Director de la Dirección de Comunicaciones le encomiende.</a:t>
            </a:r>
            <a:endParaRPr lang="es-CL" sz="1600" dirty="0"/>
          </a:p>
          <a:p>
            <a:pPr algn="just">
              <a:lnSpc>
                <a:spcPct val="107000"/>
              </a:lnSpc>
              <a:spcAft>
                <a:spcPts val="800"/>
              </a:spcAft>
            </a:pPr>
            <a:endParaRPr lang="es-CL"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2190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1046440"/>
          </a:xfrm>
          <a:prstGeom prst="rect">
            <a:avLst/>
          </a:prstGeom>
          <a:noFill/>
        </p:spPr>
        <p:txBody>
          <a:bodyPr wrap="square" rtlCol="0">
            <a:spAutoFit/>
          </a:bodyPr>
          <a:lstStyle/>
          <a:p>
            <a:r>
              <a:rPr lang="es-CL" sz="3800" i="1" dirty="0">
                <a:solidFill>
                  <a:srgbClr val="D00120"/>
                </a:solidFill>
                <a:latin typeface="Montserrat" pitchFamily="2" charset="77"/>
              </a:rPr>
              <a:t>Funciones de las Unidades</a:t>
            </a:r>
          </a:p>
          <a:p>
            <a:r>
              <a:rPr lang="es-MX" sz="2400" i="1" dirty="0">
                <a:effectLst>
                  <a:outerShdw blurRad="38100" dist="38100" dir="2700000" algn="tl">
                    <a:srgbClr val="000000">
                      <a:alpha val="43137"/>
                    </a:srgbClr>
                  </a:outerShdw>
                </a:effectLst>
                <a:latin typeface="Montserrat" pitchFamily="2" charset="77"/>
              </a:rPr>
              <a:t>U</a:t>
            </a:r>
            <a:r>
              <a:rPr lang="es-CL" sz="2400" i="1" dirty="0">
                <a:effectLst>
                  <a:outerShdw blurRad="38100" dist="38100" dir="2700000" algn="tl">
                    <a:srgbClr val="000000">
                      <a:alpha val="43137"/>
                    </a:srgbClr>
                  </a:outerShdw>
                </a:effectLst>
                <a:latin typeface="Montserrat" pitchFamily="2" charset="77"/>
              </a:rPr>
              <a:t>nidad de Imagen Corporativa</a:t>
            </a:r>
            <a:endParaRPr lang="es-CL" sz="1400" i="1" dirty="0">
              <a:effectLst>
                <a:outerShdw blurRad="38100" dist="38100" dir="2700000" algn="tl">
                  <a:srgbClr val="000000">
                    <a:alpha val="43137"/>
                  </a:srgbClr>
                </a:outerShdw>
              </a:effectLst>
              <a:latin typeface="Montserrat" pitchFamily="2" charset="77"/>
            </a:endParaRPr>
          </a:p>
        </p:txBody>
      </p:sp>
      <p:sp>
        <p:nvSpPr>
          <p:cNvPr id="2" name="Rectángulo 1">
            <a:extLst>
              <a:ext uri="{FF2B5EF4-FFF2-40B4-BE49-F238E27FC236}">
                <a16:creationId xmlns:a16="http://schemas.microsoft.com/office/drawing/2014/main" id="{8BE2DBD0-D0CD-4B5A-9CE0-81C5C5CE9A88}"/>
              </a:ext>
            </a:extLst>
          </p:cNvPr>
          <p:cNvSpPr/>
          <p:nvPr/>
        </p:nvSpPr>
        <p:spPr>
          <a:xfrm>
            <a:off x="709543" y="1210614"/>
            <a:ext cx="10534650" cy="4770537"/>
          </a:xfrm>
          <a:prstGeom prst="rect">
            <a:avLst/>
          </a:prstGeom>
        </p:spPr>
        <p:txBody>
          <a:bodyPr wrap="square">
            <a:spAutoFit/>
          </a:bodyPr>
          <a:lstStyle/>
          <a:p>
            <a:pPr algn="just"/>
            <a:r>
              <a:rPr lang="es-MX" sz="1600" dirty="0"/>
              <a:t>La Unidad tiene por propósito definir, desarrollar y supervisar la identidad corporativa de la Universidad, sus facultades y direcciones, en todos los soportes y formatos, cautelando la correcta aplicación de los lineamientos y normas gráficas institucionales. Sus principales funciones son:</a:t>
            </a:r>
            <a:endParaRPr lang="es-CL" sz="1600" dirty="0"/>
          </a:p>
          <a:p>
            <a:pPr algn="just"/>
            <a:endParaRPr lang="es-MX" sz="1600" dirty="0"/>
          </a:p>
          <a:p>
            <a:pPr marL="285750" indent="-285750" algn="just">
              <a:buFont typeface="Wingdings" panose="05000000000000000000" pitchFamily="2" charset="2"/>
              <a:buChar char="v"/>
            </a:pPr>
            <a:r>
              <a:rPr lang="es-MX" sz="1600" dirty="0"/>
              <a:t>Desarrollar, gestionar y supervisar la identidad corporativa de la Universidad, cautelando su adecuada implementación en sus facultades, Instituto Tecnológico y direcciones.</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Gestionar e implementar los lineamientos de la imagen corporativa, así como el manual de normas gráficas y otros que emanen de esta unidad en todas sus facultades, Instituto tecnológico y direcciones.</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Velar por la adecuada representación de la identidad corporativa al de la Universidad en las iniciativas de promociones de la oferta académica.</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Elaborar el material gráfico y audiovisual para la difusión de los contenidos informativos, campañas comunicacionales, entre otros de la Universidad, sus facultades, Instituto tecnológico y direcciones en los diferentes soportes y medios de comunicación internos y externos.</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Las demás tareas que el Vicerrector de Vinculación con el Medio o el Director de la Dirección de Comunicaciones le encomiende.</a:t>
            </a:r>
            <a:endParaRPr lang="es-CL" sz="1600" dirty="0"/>
          </a:p>
        </p:txBody>
      </p:sp>
    </p:spTree>
    <p:extLst>
      <p:ext uri="{BB962C8B-B14F-4D97-AF65-F5344CB8AC3E}">
        <p14:creationId xmlns:p14="http://schemas.microsoft.com/office/powerpoint/2010/main" val="1349118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1046440"/>
          </a:xfrm>
          <a:prstGeom prst="rect">
            <a:avLst/>
          </a:prstGeom>
          <a:noFill/>
        </p:spPr>
        <p:txBody>
          <a:bodyPr wrap="square" rtlCol="0">
            <a:spAutoFit/>
          </a:bodyPr>
          <a:lstStyle/>
          <a:p>
            <a:r>
              <a:rPr lang="es-CL" sz="3800" i="1" dirty="0">
                <a:solidFill>
                  <a:srgbClr val="D00120"/>
                </a:solidFill>
                <a:latin typeface="Montserrat" pitchFamily="2" charset="77"/>
              </a:rPr>
              <a:t>Funciones de las Unidades</a:t>
            </a:r>
          </a:p>
          <a:p>
            <a:r>
              <a:rPr lang="es-MX" sz="2400" i="1" dirty="0">
                <a:effectLst>
                  <a:outerShdw blurRad="38100" dist="38100" dir="2700000" algn="tl">
                    <a:srgbClr val="000000">
                      <a:alpha val="43137"/>
                    </a:srgbClr>
                  </a:outerShdw>
                </a:effectLst>
                <a:latin typeface="Montserrat" pitchFamily="2" charset="77"/>
              </a:rPr>
              <a:t>U</a:t>
            </a:r>
            <a:r>
              <a:rPr lang="es-CL" sz="2400" i="1" dirty="0">
                <a:effectLst>
                  <a:outerShdw blurRad="38100" dist="38100" dir="2700000" algn="tl">
                    <a:srgbClr val="000000">
                      <a:alpha val="43137"/>
                    </a:srgbClr>
                  </a:outerShdw>
                </a:effectLst>
                <a:latin typeface="Montserrat" pitchFamily="2" charset="77"/>
              </a:rPr>
              <a:t>nidad de Soporte Web</a:t>
            </a:r>
            <a:endParaRPr lang="es-CL" sz="1400" i="1" dirty="0">
              <a:effectLst>
                <a:outerShdw blurRad="38100" dist="38100" dir="2700000" algn="tl">
                  <a:srgbClr val="000000">
                    <a:alpha val="43137"/>
                  </a:srgbClr>
                </a:outerShdw>
              </a:effectLst>
              <a:latin typeface="Montserrat" pitchFamily="2" charset="77"/>
            </a:endParaRPr>
          </a:p>
        </p:txBody>
      </p:sp>
      <p:sp>
        <p:nvSpPr>
          <p:cNvPr id="2" name="Rectángulo 1">
            <a:extLst>
              <a:ext uri="{FF2B5EF4-FFF2-40B4-BE49-F238E27FC236}">
                <a16:creationId xmlns:a16="http://schemas.microsoft.com/office/drawing/2014/main" id="{8BE2DBD0-D0CD-4B5A-9CE0-81C5C5CE9A88}"/>
              </a:ext>
            </a:extLst>
          </p:cNvPr>
          <p:cNvSpPr/>
          <p:nvPr/>
        </p:nvSpPr>
        <p:spPr>
          <a:xfrm>
            <a:off x="709543" y="1210614"/>
            <a:ext cx="10593688" cy="2800767"/>
          </a:xfrm>
          <a:prstGeom prst="rect">
            <a:avLst/>
          </a:prstGeom>
        </p:spPr>
        <p:txBody>
          <a:bodyPr wrap="square">
            <a:spAutoFit/>
          </a:bodyPr>
          <a:lstStyle/>
          <a:p>
            <a:pPr algn="just"/>
            <a:r>
              <a:rPr lang="es-MX" sz="1600" dirty="0"/>
              <a:t>La Unidad tiene a su cargo la administración, mantención, gestión y supervisión de los sitios web de la Universidad. Sus principales funciones son:</a:t>
            </a:r>
          </a:p>
          <a:p>
            <a:pPr algn="just"/>
            <a:endParaRPr lang="es-MX" sz="1600" dirty="0"/>
          </a:p>
          <a:p>
            <a:pPr marL="285750" indent="-285750" algn="just">
              <a:buFont typeface="Wingdings" panose="05000000000000000000" pitchFamily="2" charset="2"/>
              <a:buChar char="v"/>
            </a:pPr>
            <a:r>
              <a:rPr lang="es-MX" sz="1600" dirty="0"/>
              <a:t>Desarrollar y mantener actualizados los sitios web de la Universidad y coordinar esa tarea con facultades, Instituto Tecnológico y direcciones.</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Capacitar y acompañar a los encargados de la actualización de los sitios web de las facultades, Instituto Tecnológico y direcciones de la Universidad, para asegurar una adecuada presentación y coherencias de los contenidos.</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Las demás tareas que el Vicerrector de Vinculación con el Medio o el Director de la Dirección de Comunicaciones le encomiende.</a:t>
            </a:r>
            <a:endParaRPr lang="es-CL" sz="1600" dirty="0"/>
          </a:p>
        </p:txBody>
      </p:sp>
    </p:spTree>
    <p:extLst>
      <p:ext uri="{BB962C8B-B14F-4D97-AF65-F5344CB8AC3E}">
        <p14:creationId xmlns:p14="http://schemas.microsoft.com/office/powerpoint/2010/main" val="3545877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1046440"/>
          </a:xfrm>
          <a:prstGeom prst="rect">
            <a:avLst/>
          </a:prstGeom>
          <a:noFill/>
        </p:spPr>
        <p:txBody>
          <a:bodyPr wrap="square" rtlCol="0">
            <a:spAutoFit/>
          </a:bodyPr>
          <a:lstStyle/>
          <a:p>
            <a:r>
              <a:rPr lang="es-CL" sz="3800" i="1" dirty="0">
                <a:solidFill>
                  <a:srgbClr val="D00120"/>
                </a:solidFill>
                <a:latin typeface="Montserrat" pitchFamily="2" charset="77"/>
              </a:rPr>
              <a:t>Funciones de las Unidades</a:t>
            </a:r>
          </a:p>
          <a:p>
            <a:r>
              <a:rPr lang="es-MX" sz="2400" i="1" dirty="0">
                <a:effectLst>
                  <a:outerShdw blurRad="38100" dist="38100" dir="2700000" algn="tl">
                    <a:srgbClr val="000000">
                      <a:alpha val="43137"/>
                    </a:srgbClr>
                  </a:outerShdw>
                </a:effectLst>
                <a:latin typeface="Montserrat" pitchFamily="2" charset="77"/>
              </a:rPr>
              <a:t>U</a:t>
            </a:r>
            <a:r>
              <a:rPr lang="es-CL" sz="2400" i="1" dirty="0">
                <a:effectLst>
                  <a:outerShdw blurRad="38100" dist="38100" dir="2700000" algn="tl">
                    <a:srgbClr val="000000">
                      <a:alpha val="43137"/>
                    </a:srgbClr>
                  </a:outerShdw>
                </a:effectLst>
                <a:latin typeface="Montserrat" pitchFamily="2" charset="77"/>
              </a:rPr>
              <a:t>nidad de Protocolo y Eventos</a:t>
            </a:r>
            <a:endParaRPr lang="es-CL" sz="1400" i="1" dirty="0">
              <a:effectLst>
                <a:outerShdw blurRad="38100" dist="38100" dir="2700000" algn="tl">
                  <a:srgbClr val="000000">
                    <a:alpha val="43137"/>
                  </a:srgbClr>
                </a:outerShdw>
              </a:effectLst>
              <a:latin typeface="Montserrat" pitchFamily="2" charset="77"/>
            </a:endParaRPr>
          </a:p>
        </p:txBody>
      </p:sp>
      <p:sp>
        <p:nvSpPr>
          <p:cNvPr id="2" name="Rectángulo 1">
            <a:extLst>
              <a:ext uri="{FF2B5EF4-FFF2-40B4-BE49-F238E27FC236}">
                <a16:creationId xmlns:a16="http://schemas.microsoft.com/office/drawing/2014/main" id="{8BE2DBD0-D0CD-4B5A-9CE0-81C5C5CE9A88}"/>
              </a:ext>
            </a:extLst>
          </p:cNvPr>
          <p:cNvSpPr/>
          <p:nvPr/>
        </p:nvSpPr>
        <p:spPr>
          <a:xfrm>
            <a:off x="709543" y="1210614"/>
            <a:ext cx="10653782" cy="3539430"/>
          </a:xfrm>
          <a:prstGeom prst="rect">
            <a:avLst/>
          </a:prstGeom>
        </p:spPr>
        <p:txBody>
          <a:bodyPr wrap="square">
            <a:spAutoFit/>
          </a:bodyPr>
          <a:lstStyle/>
          <a:p>
            <a:pPr algn="just"/>
            <a:r>
              <a:rPr lang="es-MX" sz="1600" dirty="0"/>
              <a:t>La Unidad es la encargada de dirigir el protocolo institucional, resguardando la imagen corporativa, posicionamiento e identidad en la organización de ceremonias, actos u otras actividades que se desarrollen bajo un marco de solemnidad, que comunique, proyecte y dimensione la identidad de la Universidad, para asegurar el cumplimiento de las normas protocolares en las Facultades, Instituto Tecnológico y Direcciones. Sus principales funciones son:</a:t>
            </a:r>
          </a:p>
          <a:p>
            <a:pPr algn="just"/>
            <a:endParaRPr lang="es-MX" sz="1600" dirty="0"/>
          </a:p>
          <a:p>
            <a:pPr marL="285750" indent="-285750" algn="just">
              <a:buFont typeface="Wingdings" panose="05000000000000000000" pitchFamily="2" charset="2"/>
              <a:buChar char="v"/>
            </a:pPr>
            <a:r>
              <a:rPr lang="es-MX" sz="1600" dirty="0"/>
              <a:t>Dirigir y planificar el desarrollo de actos, ceremonias institucionales y titulaciones y asegurar el cumplimiento de las normas protocolares establecidas en los manuales.</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Apoyar la ejecución de actividades externas de rectoría, </a:t>
            </a:r>
            <a:r>
              <a:rPr lang="es-MX" sz="1600" dirty="0" err="1"/>
              <a:t>prorrectoría</a:t>
            </a:r>
            <a:r>
              <a:rPr lang="es-MX" sz="1600" dirty="0"/>
              <a:t> y vicerrectorías, garantizando su calidad.</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Asesorar a la comunidad interna en materia de protocolo.</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Las demás tareas que el Vicerrector de Vinculación con el Medio o el Director de la Dirección de Comunicaciones le encomiende.</a:t>
            </a:r>
            <a:endParaRPr lang="es-CL" sz="1600" dirty="0"/>
          </a:p>
        </p:txBody>
      </p:sp>
    </p:spTree>
    <p:extLst>
      <p:ext uri="{BB962C8B-B14F-4D97-AF65-F5344CB8AC3E}">
        <p14:creationId xmlns:p14="http://schemas.microsoft.com/office/powerpoint/2010/main" val="1974095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1046440"/>
          </a:xfrm>
          <a:prstGeom prst="rect">
            <a:avLst/>
          </a:prstGeom>
          <a:noFill/>
        </p:spPr>
        <p:txBody>
          <a:bodyPr wrap="square" rtlCol="0">
            <a:spAutoFit/>
          </a:bodyPr>
          <a:lstStyle/>
          <a:p>
            <a:r>
              <a:rPr lang="es-CL" sz="3800" i="1" dirty="0">
                <a:solidFill>
                  <a:srgbClr val="D00120"/>
                </a:solidFill>
                <a:latin typeface="Montserrat" pitchFamily="2" charset="77"/>
              </a:rPr>
              <a:t>Funciones de las Unidades</a:t>
            </a:r>
          </a:p>
          <a:p>
            <a:r>
              <a:rPr lang="es-MX" sz="2400" i="1" dirty="0">
                <a:effectLst>
                  <a:outerShdw blurRad="38100" dist="38100" dir="2700000" algn="tl">
                    <a:srgbClr val="000000">
                      <a:alpha val="43137"/>
                    </a:srgbClr>
                  </a:outerShdw>
                </a:effectLst>
                <a:latin typeface="Montserrat" pitchFamily="2" charset="77"/>
              </a:rPr>
              <a:t>U</a:t>
            </a:r>
            <a:r>
              <a:rPr lang="es-CL" sz="2400" i="1" dirty="0">
                <a:effectLst>
                  <a:outerShdw blurRad="38100" dist="38100" dir="2700000" algn="tl">
                    <a:srgbClr val="000000">
                      <a:alpha val="43137"/>
                    </a:srgbClr>
                  </a:outerShdw>
                </a:effectLst>
                <a:latin typeface="Montserrat" pitchFamily="2" charset="77"/>
              </a:rPr>
              <a:t>nidad de Comunicación Interna</a:t>
            </a:r>
            <a:endParaRPr lang="es-CL" sz="1400" i="1" dirty="0">
              <a:effectLst>
                <a:outerShdw blurRad="38100" dist="38100" dir="2700000" algn="tl">
                  <a:srgbClr val="000000">
                    <a:alpha val="43137"/>
                  </a:srgbClr>
                </a:outerShdw>
              </a:effectLst>
              <a:latin typeface="Montserrat" pitchFamily="2" charset="77"/>
            </a:endParaRPr>
          </a:p>
        </p:txBody>
      </p:sp>
      <p:sp>
        <p:nvSpPr>
          <p:cNvPr id="2" name="Rectángulo 1">
            <a:extLst>
              <a:ext uri="{FF2B5EF4-FFF2-40B4-BE49-F238E27FC236}">
                <a16:creationId xmlns:a16="http://schemas.microsoft.com/office/drawing/2014/main" id="{8BE2DBD0-D0CD-4B5A-9CE0-81C5C5CE9A88}"/>
              </a:ext>
            </a:extLst>
          </p:cNvPr>
          <p:cNvSpPr/>
          <p:nvPr/>
        </p:nvSpPr>
        <p:spPr>
          <a:xfrm>
            <a:off x="709543" y="1210614"/>
            <a:ext cx="10572406" cy="3293209"/>
          </a:xfrm>
          <a:prstGeom prst="rect">
            <a:avLst/>
          </a:prstGeom>
        </p:spPr>
        <p:txBody>
          <a:bodyPr wrap="square">
            <a:spAutoFit/>
          </a:bodyPr>
          <a:lstStyle/>
          <a:p>
            <a:pPr algn="just"/>
            <a:r>
              <a:rPr lang="es-MX" sz="1600" dirty="0"/>
              <a:t>La Unidad es la encargada de fortalecer la cohesión y el sentido de pertenencia dentro de la Universidad, gestionando la comunicación dirigida a estudiantes, académicos y trabajadores, promoviendo la cultura organizacional. Sus principales funciones son:</a:t>
            </a:r>
          </a:p>
          <a:p>
            <a:pPr algn="just"/>
            <a:endParaRPr lang="es-MX" sz="1600" dirty="0"/>
          </a:p>
          <a:p>
            <a:pPr marL="285750" indent="-285750" algn="just">
              <a:buFont typeface="Wingdings" panose="05000000000000000000" pitchFamily="2" charset="2"/>
              <a:buChar char="v"/>
            </a:pPr>
            <a:r>
              <a:rPr lang="es-MX" sz="1600" dirty="0"/>
              <a:t>Realizar acciones de comunicación para fortalecer la Identidad Católica, Principios y Valores de la Universidad.</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Gestionar y articular con las Facultades, Instituto Tecnológico y Direcciones la comunicación estratégica interna a través de los distintos canales institucionales.</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Prospectar las actividades internas para su difusión.</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Las demás tareas que el Vicerrector de Vinculación con el Medio o el Director de la Dirección de Comunicaciones le encomiende.</a:t>
            </a:r>
            <a:endParaRPr lang="es-CL" sz="1600" dirty="0"/>
          </a:p>
        </p:txBody>
      </p:sp>
    </p:spTree>
    <p:extLst>
      <p:ext uri="{BB962C8B-B14F-4D97-AF65-F5344CB8AC3E}">
        <p14:creationId xmlns:p14="http://schemas.microsoft.com/office/powerpoint/2010/main" val="543093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6D60C79-7DE0-4F1D-AD68-C9791FE54CD2}"/>
              </a:ext>
            </a:extLst>
          </p:cNvPr>
          <p:cNvPicPr>
            <a:picLocks noChangeAspect="1"/>
          </p:cNvPicPr>
          <p:nvPr/>
        </p:nvPicPr>
        <p:blipFill>
          <a:blip r:embed="rId2"/>
          <a:srcRect l="17349" t="9756" r="18446" b="15711"/>
          <a:stretch/>
        </p:blipFill>
        <p:spPr>
          <a:xfrm>
            <a:off x="2217107" y="626300"/>
            <a:ext cx="7327726" cy="4784943"/>
          </a:xfrm>
          <a:prstGeom prst="rect">
            <a:avLst/>
          </a:prstGeom>
        </p:spPr>
      </p:pic>
    </p:spTree>
    <p:extLst>
      <p:ext uri="{BB962C8B-B14F-4D97-AF65-F5344CB8AC3E}">
        <p14:creationId xmlns:p14="http://schemas.microsoft.com/office/powerpoint/2010/main" val="1889583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6D60C79-7DE0-4F1D-AD68-C9791FE54CD2}"/>
              </a:ext>
            </a:extLst>
          </p:cNvPr>
          <p:cNvPicPr>
            <a:picLocks noChangeAspect="1"/>
          </p:cNvPicPr>
          <p:nvPr/>
        </p:nvPicPr>
        <p:blipFill>
          <a:blip r:embed="rId2"/>
          <a:srcRect b="8356"/>
          <a:stretch/>
        </p:blipFill>
        <p:spPr>
          <a:xfrm>
            <a:off x="237066" y="0"/>
            <a:ext cx="11413067" cy="5883416"/>
          </a:xfrm>
          <a:prstGeom prst="rect">
            <a:avLst/>
          </a:prstGeom>
        </p:spPr>
      </p:pic>
      <p:pic>
        <p:nvPicPr>
          <p:cNvPr id="5" name="Imagen 4">
            <a:extLst>
              <a:ext uri="{FF2B5EF4-FFF2-40B4-BE49-F238E27FC236}">
                <a16:creationId xmlns:a16="http://schemas.microsoft.com/office/drawing/2014/main" id="{8DE5A859-84E5-4183-AAB8-CDDA2B27141C}"/>
              </a:ext>
            </a:extLst>
          </p:cNvPr>
          <p:cNvPicPr>
            <a:picLocks noChangeAspect="1"/>
          </p:cNvPicPr>
          <p:nvPr/>
        </p:nvPicPr>
        <p:blipFill>
          <a:blip r:embed="rId3"/>
          <a:srcRect l="22455" t="5092" r="19832"/>
          <a:stretch/>
        </p:blipFill>
        <p:spPr>
          <a:xfrm>
            <a:off x="2693096" y="300625"/>
            <a:ext cx="6526060" cy="5603328"/>
          </a:xfrm>
          <a:prstGeom prst="rect">
            <a:avLst/>
          </a:prstGeom>
        </p:spPr>
      </p:pic>
      <p:sp>
        <p:nvSpPr>
          <p:cNvPr id="2" name="Rectángulo 1">
            <a:extLst>
              <a:ext uri="{FF2B5EF4-FFF2-40B4-BE49-F238E27FC236}">
                <a16:creationId xmlns:a16="http://schemas.microsoft.com/office/drawing/2014/main" id="{B33EC2A0-F0F0-48BC-A8F6-8F78B50DF217}"/>
              </a:ext>
            </a:extLst>
          </p:cNvPr>
          <p:cNvSpPr/>
          <p:nvPr/>
        </p:nvSpPr>
        <p:spPr>
          <a:xfrm>
            <a:off x="5227831" y="392250"/>
            <a:ext cx="1159934" cy="525247"/>
          </a:xfrm>
          <a:prstGeom prst="rect">
            <a:avLst/>
          </a:prstGeom>
          <a:solidFill>
            <a:srgbClr val="D00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latin typeface="+mj-lt"/>
              </a:rPr>
              <a:t>Dirección de Comunicaciones</a:t>
            </a:r>
            <a:endParaRPr lang="es-CL" sz="1050" b="1" dirty="0">
              <a:latin typeface="+mj-lt"/>
            </a:endParaRPr>
          </a:p>
        </p:txBody>
      </p:sp>
    </p:spTree>
    <p:extLst>
      <p:ext uri="{BB962C8B-B14F-4D97-AF65-F5344CB8AC3E}">
        <p14:creationId xmlns:p14="http://schemas.microsoft.com/office/powerpoint/2010/main" val="3749719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262027F-DD05-4EC8-839C-05490D66C567}"/>
              </a:ext>
            </a:extLst>
          </p:cNvPr>
          <p:cNvSpPr txBox="1"/>
          <p:nvPr/>
        </p:nvSpPr>
        <p:spPr>
          <a:xfrm>
            <a:off x="0" y="0"/>
            <a:ext cx="12192000" cy="6027821"/>
          </a:xfrm>
          <a:prstGeom prst="rect">
            <a:avLst/>
          </a:prstGeom>
          <a:solidFill>
            <a:srgbClr val="D00120"/>
          </a:solidFill>
        </p:spPr>
        <p:txBody>
          <a:bodyPr wrap="square" rtlCol="0">
            <a:spAutoFit/>
          </a:bodyPr>
          <a:lstStyle/>
          <a:p>
            <a:endParaRPr lang="es-CL" dirty="0"/>
          </a:p>
        </p:txBody>
      </p:sp>
      <p:sp>
        <p:nvSpPr>
          <p:cNvPr id="5" name="CuadroTexto 4">
            <a:extLst>
              <a:ext uri="{FF2B5EF4-FFF2-40B4-BE49-F238E27FC236}">
                <a16:creationId xmlns:a16="http://schemas.microsoft.com/office/drawing/2014/main" id="{CE0EFC13-3178-4ABA-A658-BB737467E987}"/>
              </a:ext>
            </a:extLst>
          </p:cNvPr>
          <p:cNvSpPr txBox="1"/>
          <p:nvPr/>
        </p:nvSpPr>
        <p:spPr>
          <a:xfrm>
            <a:off x="525378" y="2478505"/>
            <a:ext cx="11141243" cy="769441"/>
          </a:xfrm>
          <a:prstGeom prst="rect">
            <a:avLst/>
          </a:prstGeom>
          <a:noFill/>
        </p:spPr>
        <p:txBody>
          <a:bodyPr wrap="square" rtlCol="0">
            <a:spAutoFit/>
          </a:bodyPr>
          <a:lstStyle/>
          <a:p>
            <a:pPr algn="ctr"/>
            <a:r>
              <a:rPr lang="es-MX" sz="4400" b="1" dirty="0">
                <a:solidFill>
                  <a:schemeClr val="bg1"/>
                </a:solidFill>
              </a:rPr>
              <a:t>DIRECCIÓN DE CULTURA</a:t>
            </a:r>
            <a:endParaRPr lang="es-CL" sz="4400" b="1" dirty="0">
              <a:solidFill>
                <a:schemeClr val="bg1"/>
              </a:solidFill>
            </a:endParaRPr>
          </a:p>
        </p:txBody>
      </p:sp>
    </p:spTree>
    <p:extLst>
      <p:ext uri="{BB962C8B-B14F-4D97-AF65-F5344CB8AC3E}">
        <p14:creationId xmlns:p14="http://schemas.microsoft.com/office/powerpoint/2010/main" val="435578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677108"/>
          </a:xfrm>
          <a:prstGeom prst="rect">
            <a:avLst/>
          </a:prstGeom>
          <a:noFill/>
        </p:spPr>
        <p:txBody>
          <a:bodyPr wrap="square" rtlCol="0">
            <a:spAutoFit/>
          </a:bodyPr>
          <a:lstStyle/>
          <a:p>
            <a:r>
              <a:rPr lang="es-CL" sz="3800" i="1" dirty="0">
                <a:solidFill>
                  <a:srgbClr val="D00120"/>
                </a:solidFill>
                <a:latin typeface="Montserrat" pitchFamily="2" charset="77"/>
              </a:rPr>
              <a:t>Funciones de la Dirección</a:t>
            </a:r>
            <a:endParaRPr lang="es-CL" sz="2400" i="1" dirty="0">
              <a:latin typeface="Montserrat" pitchFamily="2" charset="77"/>
            </a:endParaRPr>
          </a:p>
        </p:txBody>
      </p:sp>
      <p:sp>
        <p:nvSpPr>
          <p:cNvPr id="3" name="CuadroTexto 2">
            <a:extLst>
              <a:ext uri="{FF2B5EF4-FFF2-40B4-BE49-F238E27FC236}">
                <a16:creationId xmlns:a16="http://schemas.microsoft.com/office/drawing/2014/main" id="{2FC885F8-B408-4CD4-B38E-A5DD15CE2D2F}"/>
              </a:ext>
            </a:extLst>
          </p:cNvPr>
          <p:cNvSpPr txBox="1"/>
          <p:nvPr/>
        </p:nvSpPr>
        <p:spPr>
          <a:xfrm>
            <a:off x="709543" y="784295"/>
            <a:ext cx="10584691" cy="1323439"/>
          </a:xfrm>
          <a:prstGeom prst="rect">
            <a:avLst/>
          </a:prstGeom>
          <a:noFill/>
        </p:spPr>
        <p:txBody>
          <a:bodyPr wrap="square" rtlCol="0">
            <a:spAutoFit/>
          </a:bodyPr>
          <a:lstStyle/>
          <a:p>
            <a:pPr algn="just"/>
            <a:r>
              <a:rPr lang="es-MX" sz="1600" dirty="0"/>
              <a:t>Esta Dirección, que integra la Vicerrectoría de Vinculación con el Medio que tiene como propósito contribuir al desarrollo integral de los estudiantes y la comunidad en el marco de un compromiso social. Lo hace mediante la formación, creación y promoción del arte y la cultura en sus diversas manifestaciones, fomentando una vinculación asociativa entre las facultades, Instituto Tecnológico y Direcciones. </a:t>
            </a:r>
            <a:r>
              <a:rPr lang="es-CL" sz="1600" dirty="0"/>
              <a:t>Sus principales funciones de la Dirección de Extensión Cultural son:</a:t>
            </a:r>
          </a:p>
          <a:p>
            <a:pPr algn="just"/>
            <a:r>
              <a:rPr lang="es-MX" sz="1600" dirty="0"/>
              <a:t>	</a:t>
            </a:r>
            <a:endParaRPr lang="es-CL" sz="1600" dirty="0"/>
          </a:p>
        </p:txBody>
      </p:sp>
      <p:sp>
        <p:nvSpPr>
          <p:cNvPr id="2" name="Rectángulo 1">
            <a:extLst>
              <a:ext uri="{FF2B5EF4-FFF2-40B4-BE49-F238E27FC236}">
                <a16:creationId xmlns:a16="http://schemas.microsoft.com/office/drawing/2014/main" id="{A46DA72F-D8A1-4D32-ADD9-11D61766E2AF}"/>
              </a:ext>
            </a:extLst>
          </p:cNvPr>
          <p:cNvSpPr/>
          <p:nvPr/>
        </p:nvSpPr>
        <p:spPr>
          <a:xfrm>
            <a:off x="331843" y="2107734"/>
            <a:ext cx="10857791" cy="3539430"/>
          </a:xfrm>
          <a:prstGeom prst="rect">
            <a:avLst/>
          </a:prstGeom>
        </p:spPr>
        <p:txBody>
          <a:bodyPr wrap="square">
            <a:spAutoFit/>
          </a:bodyPr>
          <a:lstStyle/>
          <a:p>
            <a:pPr marL="742950" lvl="1" indent="-285750" algn="just">
              <a:buFont typeface="Wingdings" panose="05000000000000000000" pitchFamily="2" charset="2"/>
              <a:buChar char="v"/>
            </a:pPr>
            <a:r>
              <a:rPr lang="es-MX" sz="1600" dirty="0"/>
              <a:t>Planificar y desarrollar actividades artísticas y culturales que contribuyan a la formación integral de la comunidad universitaria</a:t>
            </a:r>
          </a:p>
          <a:p>
            <a:pPr marL="742950" lvl="1" indent="-285750" algn="just">
              <a:buFont typeface="Wingdings" panose="05000000000000000000" pitchFamily="2" charset="2"/>
              <a:buChar char="v"/>
            </a:pPr>
            <a:endParaRPr lang="es-CL" sz="1600" dirty="0"/>
          </a:p>
          <a:p>
            <a:pPr marL="742950" lvl="1" indent="-285750" algn="just">
              <a:buFont typeface="Wingdings" panose="05000000000000000000" pitchFamily="2" charset="2"/>
              <a:buChar char="v"/>
            </a:pPr>
            <a:r>
              <a:rPr lang="es-MX" sz="1600" dirty="0"/>
              <a:t>Gestionar iniciativas que promuevan la formación, creación y expresión artística y cultural dentro de la Universidad.</a:t>
            </a:r>
          </a:p>
          <a:p>
            <a:pPr marL="742950" lvl="1" indent="-285750" algn="just">
              <a:buFont typeface="Wingdings" panose="05000000000000000000" pitchFamily="2" charset="2"/>
              <a:buChar char="v"/>
            </a:pPr>
            <a:endParaRPr lang="es-CL" sz="1600" dirty="0"/>
          </a:p>
          <a:p>
            <a:pPr marL="742950" lvl="1" indent="-285750" algn="just">
              <a:buFont typeface="Wingdings" panose="05000000000000000000" pitchFamily="2" charset="2"/>
              <a:buChar char="v"/>
            </a:pPr>
            <a:r>
              <a:rPr lang="es-MX" sz="1600" dirty="0"/>
              <a:t>Establecer redes de cooperación con universidades y organizaciones externas para el desarrollo conjunto de acciones artísticas y culturales.  </a:t>
            </a:r>
          </a:p>
          <a:p>
            <a:pPr marL="742950" lvl="1" indent="-285750" algn="just">
              <a:buFont typeface="Wingdings" panose="05000000000000000000" pitchFamily="2" charset="2"/>
              <a:buChar char="v"/>
            </a:pPr>
            <a:endParaRPr lang="es-CL" sz="1600" dirty="0"/>
          </a:p>
          <a:p>
            <a:pPr marL="742950" lvl="1" indent="-285750" algn="just">
              <a:buFont typeface="Wingdings" panose="05000000000000000000" pitchFamily="2" charset="2"/>
              <a:buChar char="v"/>
            </a:pPr>
            <a:r>
              <a:rPr lang="es-MX" sz="1600" dirty="0"/>
              <a:t>Vincular y difundir las actividades de extensión artística y cultural en los grupos internos y externos presentes en el Modelo de Vinculación con el Medio, favoreciendo a la integración y formación de nuevos públicos.</a:t>
            </a:r>
          </a:p>
          <a:p>
            <a:pPr marL="742950" lvl="1" indent="-285750" algn="just">
              <a:buFont typeface="Wingdings" panose="05000000000000000000" pitchFamily="2" charset="2"/>
              <a:buChar char="v"/>
            </a:pPr>
            <a:endParaRPr lang="es-CL" sz="1600" dirty="0"/>
          </a:p>
          <a:p>
            <a:pPr marL="742950" lvl="1" indent="-285750" algn="just">
              <a:buFont typeface="Wingdings" panose="05000000000000000000" pitchFamily="2" charset="2"/>
              <a:buChar char="v"/>
            </a:pPr>
            <a:r>
              <a:rPr lang="es-MX" sz="1600" dirty="0"/>
              <a:t>Coordinar el trabajo editorial con Ediciones UCSC.</a:t>
            </a:r>
          </a:p>
          <a:p>
            <a:pPr marL="742950" lvl="1" indent="-285750" algn="just">
              <a:buFont typeface="Wingdings" panose="05000000000000000000" pitchFamily="2" charset="2"/>
              <a:buChar char="v"/>
            </a:pPr>
            <a:endParaRPr lang="es-CL" sz="1600" dirty="0"/>
          </a:p>
          <a:p>
            <a:pPr marL="742950" lvl="1" indent="-285750" algn="just">
              <a:buFont typeface="Wingdings" panose="05000000000000000000" pitchFamily="2" charset="2"/>
              <a:buChar char="v"/>
            </a:pPr>
            <a:r>
              <a:rPr lang="es-MX" sz="1600" dirty="0"/>
              <a:t>Las demás tareas que el Rector, </a:t>
            </a:r>
            <a:r>
              <a:rPr lang="es-MX" sz="1600" dirty="0" err="1"/>
              <a:t>Prorrector</a:t>
            </a:r>
            <a:r>
              <a:rPr lang="es-MX" sz="1600" dirty="0"/>
              <a:t> o Vicerrector de Vinculación con el Medio le encomiende.</a:t>
            </a:r>
            <a:endParaRPr lang="es-CL" sz="1600" dirty="0"/>
          </a:p>
        </p:txBody>
      </p:sp>
    </p:spTree>
    <p:extLst>
      <p:ext uri="{BB962C8B-B14F-4D97-AF65-F5344CB8AC3E}">
        <p14:creationId xmlns:p14="http://schemas.microsoft.com/office/powerpoint/2010/main" val="2764795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1046440"/>
          </a:xfrm>
          <a:prstGeom prst="rect">
            <a:avLst/>
          </a:prstGeom>
          <a:noFill/>
        </p:spPr>
        <p:txBody>
          <a:bodyPr wrap="square" rtlCol="0">
            <a:spAutoFit/>
          </a:bodyPr>
          <a:lstStyle/>
          <a:p>
            <a:r>
              <a:rPr lang="es-CL" sz="3800" i="1" dirty="0">
                <a:solidFill>
                  <a:srgbClr val="D00120"/>
                </a:solidFill>
                <a:latin typeface="Montserrat" pitchFamily="2" charset="77"/>
              </a:rPr>
              <a:t>Funciones de las Unidades</a:t>
            </a:r>
          </a:p>
          <a:p>
            <a:r>
              <a:rPr lang="es-MX" sz="2400" i="1" dirty="0">
                <a:effectLst>
                  <a:outerShdw blurRad="38100" dist="38100" dir="2700000" algn="tl">
                    <a:srgbClr val="000000">
                      <a:alpha val="43137"/>
                    </a:srgbClr>
                  </a:outerShdw>
                </a:effectLst>
                <a:latin typeface="Montserrat" pitchFamily="2" charset="77"/>
              </a:rPr>
              <a:t>U</a:t>
            </a:r>
            <a:r>
              <a:rPr lang="es-CL" sz="2400" i="1" dirty="0">
                <a:effectLst>
                  <a:outerShdw blurRad="38100" dist="38100" dir="2700000" algn="tl">
                    <a:srgbClr val="000000">
                      <a:alpha val="43137"/>
                    </a:srgbClr>
                  </a:outerShdw>
                </a:effectLst>
                <a:latin typeface="Montserrat" pitchFamily="2" charset="77"/>
              </a:rPr>
              <a:t>nidad de Extensión Artística</a:t>
            </a:r>
            <a:endParaRPr lang="es-CL" sz="1400" i="1" dirty="0">
              <a:effectLst>
                <a:outerShdw blurRad="38100" dist="38100" dir="2700000" algn="tl">
                  <a:srgbClr val="000000">
                    <a:alpha val="43137"/>
                  </a:srgbClr>
                </a:outerShdw>
              </a:effectLst>
              <a:latin typeface="Montserrat" pitchFamily="2" charset="77"/>
            </a:endParaRPr>
          </a:p>
        </p:txBody>
      </p:sp>
      <p:sp>
        <p:nvSpPr>
          <p:cNvPr id="2" name="Rectángulo 1">
            <a:extLst>
              <a:ext uri="{FF2B5EF4-FFF2-40B4-BE49-F238E27FC236}">
                <a16:creationId xmlns:a16="http://schemas.microsoft.com/office/drawing/2014/main" id="{8BE2DBD0-D0CD-4B5A-9CE0-81C5C5CE9A88}"/>
              </a:ext>
            </a:extLst>
          </p:cNvPr>
          <p:cNvSpPr/>
          <p:nvPr/>
        </p:nvSpPr>
        <p:spPr>
          <a:xfrm>
            <a:off x="709543" y="1210614"/>
            <a:ext cx="10534650" cy="3293209"/>
          </a:xfrm>
          <a:prstGeom prst="rect">
            <a:avLst/>
          </a:prstGeom>
        </p:spPr>
        <p:txBody>
          <a:bodyPr wrap="square">
            <a:spAutoFit/>
          </a:bodyPr>
          <a:lstStyle/>
          <a:p>
            <a:pPr algn="just"/>
            <a:r>
              <a:rPr lang="es-MX" sz="1600" dirty="0"/>
              <a:t>La Unidad tiene como objetivo la planificación, coordinación y ejecución de actividades artísticas en sus diversas expresiones, así como el desarrollo de vínculos al interior de la Universidad, a través de sus facultades, Instituto y grupos de interés, que favorezcan y contribuyan al quehacer artístico. Sus principales funciones son:</a:t>
            </a:r>
          </a:p>
          <a:p>
            <a:pPr algn="just"/>
            <a:endParaRPr lang="es-MX" sz="1600" dirty="0"/>
          </a:p>
          <a:p>
            <a:pPr marL="285750" indent="-285750" algn="just">
              <a:buFont typeface="Wingdings" panose="05000000000000000000" pitchFamily="2" charset="2"/>
              <a:buChar char="v"/>
            </a:pPr>
            <a:r>
              <a:rPr lang="es-MX" sz="1600" dirty="0"/>
              <a:t>Planificar, coordinar y ejecutar la oferta artística de la Universidad.</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Promover acciones y programas para el fomento, desarrollo y creación artística de la comunidad universitaria.</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Generar y gestionar instancias de colaboración que fomenten la vinculación con el medio.</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Identificar fondos concursables que contribuyan al desarrollo de la Dirección.</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Las demás tareas que el Vicerrector de Vinculación con el Medio o el Director de Cultura le encomiende.</a:t>
            </a:r>
            <a:endParaRPr lang="es-CL" sz="1600" dirty="0"/>
          </a:p>
        </p:txBody>
      </p:sp>
    </p:spTree>
    <p:extLst>
      <p:ext uri="{BB962C8B-B14F-4D97-AF65-F5344CB8AC3E}">
        <p14:creationId xmlns:p14="http://schemas.microsoft.com/office/powerpoint/2010/main" val="332160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609251" y="283902"/>
            <a:ext cx="6863937" cy="1204625"/>
          </a:xfrm>
          <a:prstGeom prst="rect">
            <a:avLst/>
          </a:prstGeom>
          <a:noFill/>
        </p:spPr>
        <p:txBody>
          <a:bodyPr wrap="square" rtlCol="0">
            <a:spAutoFit/>
          </a:bodyPr>
          <a:lstStyle/>
          <a:p>
            <a:r>
              <a:rPr lang="es-MX" sz="4000" dirty="0">
                <a:solidFill>
                  <a:srgbClr val="D00120"/>
                </a:solidFill>
                <a:latin typeface="Montserrat" pitchFamily="2" charset="77"/>
              </a:rPr>
              <a:t>A</a:t>
            </a:r>
            <a:r>
              <a:rPr lang="es-CL" sz="4000" dirty="0">
                <a:solidFill>
                  <a:srgbClr val="D00120"/>
                </a:solidFill>
                <a:latin typeface="Montserrat" pitchFamily="2" charset="77"/>
              </a:rPr>
              <a:t>ntecedentes Generales</a:t>
            </a:r>
          </a:p>
          <a:p>
            <a:pPr lvl="2">
              <a:lnSpc>
                <a:spcPct val="150000"/>
              </a:lnSpc>
            </a:pPr>
            <a:endParaRPr lang="es-CL" sz="2400" i="1" dirty="0">
              <a:latin typeface="Montserrat" pitchFamily="2" charset="77"/>
            </a:endParaRPr>
          </a:p>
        </p:txBody>
      </p:sp>
      <p:sp>
        <p:nvSpPr>
          <p:cNvPr id="3" name="CuadroTexto 2">
            <a:extLst>
              <a:ext uri="{FF2B5EF4-FFF2-40B4-BE49-F238E27FC236}">
                <a16:creationId xmlns:a16="http://schemas.microsoft.com/office/drawing/2014/main" id="{89A4092E-1516-4274-A243-AE1F86E5ADAE}"/>
              </a:ext>
            </a:extLst>
          </p:cNvPr>
          <p:cNvSpPr txBox="1"/>
          <p:nvPr/>
        </p:nvSpPr>
        <p:spPr>
          <a:xfrm>
            <a:off x="1288610" y="1211578"/>
            <a:ext cx="9798424" cy="4093428"/>
          </a:xfrm>
          <a:prstGeom prst="rect">
            <a:avLst/>
          </a:prstGeom>
          <a:noFill/>
        </p:spPr>
        <p:txBody>
          <a:bodyPr wrap="square" rtlCol="0">
            <a:spAutoFit/>
          </a:bodyPr>
          <a:lstStyle/>
          <a:p>
            <a:pPr marL="342900" indent="-342900" algn="just">
              <a:buFont typeface="Wingdings" panose="05000000000000000000" pitchFamily="2" charset="2"/>
              <a:buChar char="v"/>
            </a:pPr>
            <a:r>
              <a:rPr lang="es-MX" sz="2000" dirty="0"/>
              <a:t>Decreto de Rectoría vigente N°28/2022. Establece Estructura y funciones de las Direcciones de la Vicerrectoría de Vinculación con el Medio</a:t>
            </a:r>
          </a:p>
          <a:p>
            <a:pPr algn="just"/>
            <a:endParaRPr lang="es-MX" sz="2000" dirty="0"/>
          </a:p>
          <a:p>
            <a:pPr marL="342900" indent="-342900" algn="just">
              <a:buFont typeface="Wingdings" panose="05000000000000000000" pitchFamily="2" charset="2"/>
              <a:buChar char="v"/>
            </a:pPr>
            <a:r>
              <a:rPr lang="es-MX" sz="2000" dirty="0"/>
              <a:t>Decreto Vigente considera Unidades que ya no pertenecen a la Vicerrectoría y Direcciones que fueron eliminadas en el 2023.</a:t>
            </a:r>
          </a:p>
          <a:p>
            <a:pPr marL="342900" indent="-342900" algn="just">
              <a:buFont typeface="Wingdings" panose="05000000000000000000" pitchFamily="2" charset="2"/>
              <a:buChar char="v"/>
            </a:pPr>
            <a:endParaRPr lang="es-MX" sz="2000" dirty="0"/>
          </a:p>
          <a:p>
            <a:pPr marL="342900" indent="-342900" algn="just">
              <a:buFont typeface="Wingdings" panose="05000000000000000000" pitchFamily="2" charset="2"/>
              <a:buChar char="v"/>
            </a:pPr>
            <a:r>
              <a:rPr lang="es-MX" sz="2000" dirty="0"/>
              <a:t>Durante el 2024, se comenzó con el trabajo de actualización de la Estructura de la VRVM. La primera propuesta fue compartida al rector de la Universidad por el anterior Vicerrector Alfredo García.</a:t>
            </a:r>
          </a:p>
          <a:p>
            <a:pPr marL="342900" indent="-342900" algn="just">
              <a:buFont typeface="Wingdings" panose="05000000000000000000" pitchFamily="2" charset="2"/>
              <a:buChar char="v"/>
            </a:pPr>
            <a:endParaRPr lang="es-MX" sz="2000" dirty="0"/>
          </a:p>
          <a:p>
            <a:pPr marL="342900" indent="-342900" algn="just">
              <a:buFont typeface="Wingdings" panose="05000000000000000000" pitchFamily="2" charset="2"/>
              <a:buChar char="v"/>
            </a:pPr>
            <a:r>
              <a:rPr lang="es-MX" sz="2000" dirty="0"/>
              <a:t>Vicerrector Andrés Varela retoma el trabajo de actualización de la estructura y en conjunto con el equipo de la Vicerrectoría, elaboran la presente propuesta.</a:t>
            </a:r>
          </a:p>
          <a:p>
            <a:pPr marL="342900" indent="-342900">
              <a:buFont typeface="Wingdings" panose="05000000000000000000" pitchFamily="2" charset="2"/>
              <a:buChar char="v"/>
            </a:pPr>
            <a:endParaRPr lang="es-MX" sz="2000" dirty="0"/>
          </a:p>
        </p:txBody>
      </p:sp>
    </p:spTree>
    <p:extLst>
      <p:ext uri="{BB962C8B-B14F-4D97-AF65-F5344CB8AC3E}">
        <p14:creationId xmlns:p14="http://schemas.microsoft.com/office/powerpoint/2010/main" val="4049326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1046440"/>
          </a:xfrm>
          <a:prstGeom prst="rect">
            <a:avLst/>
          </a:prstGeom>
          <a:noFill/>
        </p:spPr>
        <p:txBody>
          <a:bodyPr wrap="square" rtlCol="0">
            <a:spAutoFit/>
          </a:bodyPr>
          <a:lstStyle/>
          <a:p>
            <a:r>
              <a:rPr lang="es-CL" sz="3800" i="1" dirty="0">
                <a:solidFill>
                  <a:srgbClr val="D00120"/>
                </a:solidFill>
                <a:latin typeface="Montserrat" pitchFamily="2" charset="77"/>
              </a:rPr>
              <a:t>Funciones de las Unidades</a:t>
            </a:r>
          </a:p>
          <a:p>
            <a:r>
              <a:rPr lang="es-MX" sz="2400" i="1" dirty="0">
                <a:effectLst>
                  <a:outerShdw blurRad="38100" dist="38100" dir="2700000" algn="tl">
                    <a:srgbClr val="000000">
                      <a:alpha val="43137"/>
                    </a:srgbClr>
                  </a:outerShdw>
                </a:effectLst>
                <a:latin typeface="Montserrat" pitchFamily="2" charset="77"/>
              </a:rPr>
              <a:t>U</a:t>
            </a:r>
            <a:r>
              <a:rPr lang="es-CL" sz="2400" i="1" dirty="0">
                <a:effectLst>
                  <a:outerShdw blurRad="38100" dist="38100" dir="2700000" algn="tl">
                    <a:srgbClr val="000000">
                      <a:alpha val="43137"/>
                    </a:srgbClr>
                  </a:outerShdw>
                </a:effectLst>
                <a:latin typeface="Montserrat" pitchFamily="2" charset="77"/>
              </a:rPr>
              <a:t>nidad de Gestión Cultural</a:t>
            </a:r>
            <a:endParaRPr lang="es-CL" sz="1400" i="1" dirty="0">
              <a:effectLst>
                <a:outerShdw blurRad="38100" dist="38100" dir="2700000" algn="tl">
                  <a:srgbClr val="000000">
                    <a:alpha val="43137"/>
                  </a:srgbClr>
                </a:outerShdw>
              </a:effectLst>
              <a:latin typeface="Montserrat" pitchFamily="2" charset="77"/>
            </a:endParaRPr>
          </a:p>
        </p:txBody>
      </p:sp>
      <p:sp>
        <p:nvSpPr>
          <p:cNvPr id="3" name="Rectángulo 2">
            <a:extLst>
              <a:ext uri="{FF2B5EF4-FFF2-40B4-BE49-F238E27FC236}">
                <a16:creationId xmlns:a16="http://schemas.microsoft.com/office/drawing/2014/main" id="{C568A989-05CC-4A13-B921-4D2F6450760D}"/>
              </a:ext>
            </a:extLst>
          </p:cNvPr>
          <p:cNvSpPr/>
          <p:nvPr/>
        </p:nvSpPr>
        <p:spPr>
          <a:xfrm>
            <a:off x="709543" y="1210614"/>
            <a:ext cx="10653782" cy="3293209"/>
          </a:xfrm>
          <a:prstGeom prst="rect">
            <a:avLst/>
          </a:prstGeom>
        </p:spPr>
        <p:txBody>
          <a:bodyPr wrap="square">
            <a:spAutoFit/>
          </a:bodyPr>
          <a:lstStyle/>
          <a:p>
            <a:pPr algn="just"/>
            <a:r>
              <a:rPr lang="es-MX" sz="1600" dirty="0"/>
              <a:t>La Unidad tiene como propósito planificar y coordinar actividades culturales, así como establecer redes de colaboración entre la universidad y la comunidad, favoreciendo el desarrollo y la ejecución de la extensión cultural. Sus principales funciones son:</a:t>
            </a:r>
          </a:p>
          <a:p>
            <a:pPr algn="just"/>
            <a:endParaRPr lang="es-MX" sz="1600" dirty="0"/>
          </a:p>
          <a:p>
            <a:pPr marL="285750" indent="-285750" algn="just">
              <a:buFont typeface="Wingdings" panose="05000000000000000000" pitchFamily="2" charset="2"/>
              <a:buChar char="v"/>
            </a:pPr>
            <a:r>
              <a:rPr lang="es-MX" sz="1600" dirty="0"/>
              <a:t>Planificar y coordinar acciones culturales que impulsen y promuevan las relaciones entre la Universidad y su entorno.</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Generar instancias colaborativas con las facultades y el Instituto Tecnológico, favoreciendo la extensión cultural tanto en el medio interno como externo. </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Participar y crear redes de trabajo externas que favorezcan la vinculación en el plano cultural.</a:t>
            </a:r>
          </a:p>
          <a:p>
            <a:pPr marL="28575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t>Identificar y postular a fondos concursables que contribuyan al desarrollo de la </a:t>
            </a:r>
            <a:r>
              <a:rPr lang="es-MX" sz="1600"/>
              <a:t>dirección.</a:t>
            </a:r>
          </a:p>
          <a:p>
            <a:pPr algn="just"/>
            <a:endParaRPr lang="es-CL" sz="1600" dirty="0"/>
          </a:p>
          <a:p>
            <a:pPr marL="285750" indent="-285750" algn="just">
              <a:buFont typeface="Wingdings" panose="05000000000000000000" pitchFamily="2" charset="2"/>
              <a:buChar char="v"/>
            </a:pPr>
            <a:r>
              <a:rPr lang="es-MX" sz="1600" dirty="0"/>
              <a:t>Las demás tareas que el Vicerrector de Vinculación con el Medio o el Director de Cultura le encomiende.</a:t>
            </a:r>
            <a:endParaRPr lang="es-CL" sz="1600" dirty="0"/>
          </a:p>
        </p:txBody>
      </p:sp>
    </p:spTree>
    <p:extLst>
      <p:ext uri="{BB962C8B-B14F-4D97-AF65-F5344CB8AC3E}">
        <p14:creationId xmlns:p14="http://schemas.microsoft.com/office/powerpoint/2010/main" val="2188742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65EC65B-F05A-428A-BFC4-8763DB1A929A}"/>
              </a:ext>
            </a:extLst>
          </p:cNvPr>
          <p:cNvPicPr>
            <a:picLocks noChangeAspect="1"/>
          </p:cNvPicPr>
          <p:nvPr/>
        </p:nvPicPr>
        <p:blipFill rotWithShape="1">
          <a:blip r:embed="rId2"/>
          <a:srcRect r="1896" b="12198"/>
          <a:stretch/>
        </p:blipFill>
        <p:spPr>
          <a:xfrm>
            <a:off x="280524" y="0"/>
            <a:ext cx="11456210" cy="5772804"/>
          </a:xfrm>
          <a:prstGeom prst="rect">
            <a:avLst/>
          </a:prstGeom>
        </p:spPr>
      </p:pic>
      <p:pic>
        <p:nvPicPr>
          <p:cNvPr id="8" name="Imagen 7">
            <a:extLst>
              <a:ext uri="{FF2B5EF4-FFF2-40B4-BE49-F238E27FC236}">
                <a16:creationId xmlns:a16="http://schemas.microsoft.com/office/drawing/2014/main" id="{4E760762-CA99-4171-9C48-E31077895018}"/>
              </a:ext>
            </a:extLst>
          </p:cNvPr>
          <p:cNvPicPr>
            <a:picLocks noChangeAspect="1"/>
          </p:cNvPicPr>
          <p:nvPr/>
        </p:nvPicPr>
        <p:blipFill rotWithShape="1">
          <a:blip r:embed="rId3"/>
          <a:srcRect l="18418" t="11508" r="27145" b="7316"/>
          <a:stretch/>
        </p:blipFill>
        <p:spPr>
          <a:xfrm>
            <a:off x="280524" y="585467"/>
            <a:ext cx="5671544" cy="4868911"/>
          </a:xfrm>
          <a:prstGeom prst="rect">
            <a:avLst/>
          </a:prstGeom>
        </p:spPr>
      </p:pic>
      <p:pic>
        <p:nvPicPr>
          <p:cNvPr id="10" name="Imagen 9">
            <a:extLst>
              <a:ext uri="{FF2B5EF4-FFF2-40B4-BE49-F238E27FC236}">
                <a16:creationId xmlns:a16="http://schemas.microsoft.com/office/drawing/2014/main" id="{059EB24F-CAF6-4636-859D-FDACFB25DA7E}"/>
              </a:ext>
            </a:extLst>
          </p:cNvPr>
          <p:cNvPicPr>
            <a:picLocks noChangeAspect="1"/>
          </p:cNvPicPr>
          <p:nvPr/>
        </p:nvPicPr>
        <p:blipFill rotWithShape="1">
          <a:blip r:embed="rId4"/>
          <a:srcRect l="5789" t="81848" r="72221" b="7339"/>
          <a:stretch/>
        </p:blipFill>
        <p:spPr>
          <a:xfrm>
            <a:off x="3116296" y="4325839"/>
            <a:ext cx="2680447" cy="741393"/>
          </a:xfrm>
          <a:prstGeom prst="rect">
            <a:avLst/>
          </a:prstGeom>
        </p:spPr>
      </p:pic>
      <p:pic>
        <p:nvPicPr>
          <p:cNvPr id="3" name="Imagen 2">
            <a:extLst>
              <a:ext uri="{FF2B5EF4-FFF2-40B4-BE49-F238E27FC236}">
                <a16:creationId xmlns:a16="http://schemas.microsoft.com/office/drawing/2014/main" id="{9548A5BF-6189-4B5E-9B05-83C733C438AF}"/>
              </a:ext>
            </a:extLst>
          </p:cNvPr>
          <p:cNvPicPr>
            <a:picLocks noChangeAspect="1"/>
          </p:cNvPicPr>
          <p:nvPr/>
        </p:nvPicPr>
        <p:blipFill>
          <a:blip r:embed="rId5"/>
          <a:stretch>
            <a:fillRect/>
          </a:stretch>
        </p:blipFill>
        <p:spPr>
          <a:xfrm>
            <a:off x="6582549" y="585467"/>
            <a:ext cx="5154185" cy="5121564"/>
          </a:xfrm>
          <a:prstGeom prst="rect">
            <a:avLst/>
          </a:prstGeom>
        </p:spPr>
      </p:pic>
    </p:spTree>
    <p:extLst>
      <p:ext uri="{BB962C8B-B14F-4D97-AF65-F5344CB8AC3E}">
        <p14:creationId xmlns:p14="http://schemas.microsoft.com/office/powerpoint/2010/main" val="3964847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82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209201" y="0"/>
            <a:ext cx="6863937" cy="1204625"/>
          </a:xfrm>
          <a:prstGeom prst="rect">
            <a:avLst/>
          </a:prstGeom>
          <a:noFill/>
        </p:spPr>
        <p:txBody>
          <a:bodyPr wrap="square" rtlCol="0">
            <a:spAutoFit/>
          </a:bodyPr>
          <a:lstStyle/>
          <a:p>
            <a:r>
              <a:rPr lang="es-CL" sz="4000" dirty="0">
                <a:solidFill>
                  <a:srgbClr val="D00120"/>
                </a:solidFill>
                <a:latin typeface="Montserrat" pitchFamily="2" charset="77"/>
              </a:rPr>
              <a:t>Organigrama VRVM</a:t>
            </a:r>
          </a:p>
          <a:p>
            <a:pPr marL="1257300" lvl="2" indent="-342900">
              <a:lnSpc>
                <a:spcPct val="150000"/>
              </a:lnSpc>
              <a:buFont typeface="Wingdings" panose="05000000000000000000" pitchFamily="2" charset="2"/>
              <a:buChar char="ü"/>
            </a:pPr>
            <a:r>
              <a:rPr lang="es-MX" sz="2400" i="1" dirty="0">
                <a:latin typeface="Montserrat" pitchFamily="2" charset="77"/>
              </a:rPr>
              <a:t>O</a:t>
            </a:r>
            <a:r>
              <a:rPr lang="es-CL" sz="2400" i="1" dirty="0">
                <a:latin typeface="Montserrat" pitchFamily="2" charset="77"/>
              </a:rPr>
              <a:t>rganigrama Vigente</a:t>
            </a:r>
          </a:p>
        </p:txBody>
      </p:sp>
      <p:pic>
        <p:nvPicPr>
          <p:cNvPr id="7" name="Imagen 6">
            <a:extLst>
              <a:ext uri="{FF2B5EF4-FFF2-40B4-BE49-F238E27FC236}">
                <a16:creationId xmlns:a16="http://schemas.microsoft.com/office/drawing/2014/main" id="{4B455533-1735-4A70-BA3E-8E7E08204C4E}"/>
              </a:ext>
            </a:extLst>
          </p:cNvPr>
          <p:cNvPicPr>
            <a:picLocks noChangeAspect="1"/>
          </p:cNvPicPr>
          <p:nvPr/>
        </p:nvPicPr>
        <p:blipFill rotWithShape="1">
          <a:blip r:embed="rId2"/>
          <a:srcRect t="1" b="13950"/>
          <a:stretch/>
        </p:blipFill>
        <p:spPr>
          <a:xfrm>
            <a:off x="0" y="-531825"/>
            <a:ext cx="12192000" cy="5901267"/>
          </a:xfrm>
          <a:prstGeom prst="rect">
            <a:avLst/>
          </a:prstGeom>
        </p:spPr>
      </p:pic>
    </p:spTree>
    <p:extLst>
      <p:ext uri="{BB962C8B-B14F-4D97-AF65-F5344CB8AC3E}">
        <p14:creationId xmlns:p14="http://schemas.microsoft.com/office/powerpoint/2010/main" val="157397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223208" y="0"/>
            <a:ext cx="6863937" cy="1204625"/>
          </a:xfrm>
          <a:prstGeom prst="rect">
            <a:avLst/>
          </a:prstGeom>
          <a:noFill/>
        </p:spPr>
        <p:txBody>
          <a:bodyPr wrap="square" rtlCol="0">
            <a:spAutoFit/>
          </a:bodyPr>
          <a:lstStyle/>
          <a:p>
            <a:r>
              <a:rPr lang="es-CL" sz="4000" dirty="0">
                <a:solidFill>
                  <a:srgbClr val="D00120"/>
                </a:solidFill>
                <a:latin typeface="Montserrat" pitchFamily="2" charset="77"/>
              </a:rPr>
              <a:t>Organigrama VRVM</a:t>
            </a:r>
          </a:p>
          <a:p>
            <a:pPr marL="1257300" lvl="2" indent="-342900">
              <a:lnSpc>
                <a:spcPct val="150000"/>
              </a:lnSpc>
              <a:buFont typeface="Wingdings" panose="05000000000000000000" pitchFamily="2" charset="2"/>
              <a:buChar char="ü"/>
            </a:pPr>
            <a:r>
              <a:rPr lang="es-MX" sz="2400" i="1" dirty="0">
                <a:latin typeface="Montserrat" pitchFamily="2" charset="77"/>
              </a:rPr>
              <a:t>O</a:t>
            </a:r>
            <a:r>
              <a:rPr lang="es-CL" sz="2400" i="1" dirty="0">
                <a:latin typeface="Montserrat" pitchFamily="2" charset="77"/>
              </a:rPr>
              <a:t>rganigrama Propuesto</a:t>
            </a:r>
          </a:p>
        </p:txBody>
      </p:sp>
      <p:sp>
        <p:nvSpPr>
          <p:cNvPr id="2" name="CuadroTexto 1">
            <a:extLst>
              <a:ext uri="{FF2B5EF4-FFF2-40B4-BE49-F238E27FC236}">
                <a16:creationId xmlns:a16="http://schemas.microsoft.com/office/drawing/2014/main" id="{C3509822-A9EA-419F-8711-BDA9A453CB2E}"/>
              </a:ext>
            </a:extLst>
          </p:cNvPr>
          <p:cNvSpPr txBox="1"/>
          <p:nvPr/>
        </p:nvSpPr>
        <p:spPr>
          <a:xfrm>
            <a:off x="651933" y="4792133"/>
            <a:ext cx="592667" cy="369332"/>
          </a:xfrm>
          <a:prstGeom prst="rect">
            <a:avLst/>
          </a:prstGeom>
          <a:solidFill>
            <a:schemeClr val="bg1"/>
          </a:solidFill>
        </p:spPr>
        <p:txBody>
          <a:bodyPr wrap="square" rtlCol="0">
            <a:spAutoFit/>
          </a:bodyPr>
          <a:lstStyle/>
          <a:p>
            <a:endParaRPr lang="es-CL" dirty="0"/>
          </a:p>
        </p:txBody>
      </p:sp>
      <p:sp>
        <p:nvSpPr>
          <p:cNvPr id="9" name="CuadroTexto 8">
            <a:extLst>
              <a:ext uri="{FF2B5EF4-FFF2-40B4-BE49-F238E27FC236}">
                <a16:creationId xmlns:a16="http://schemas.microsoft.com/office/drawing/2014/main" id="{1142078E-BE10-4646-8F27-9202C3B88DBF}"/>
              </a:ext>
            </a:extLst>
          </p:cNvPr>
          <p:cNvSpPr txBox="1"/>
          <p:nvPr/>
        </p:nvSpPr>
        <p:spPr>
          <a:xfrm flipV="1">
            <a:off x="1170517" y="4678681"/>
            <a:ext cx="148166" cy="113452"/>
          </a:xfrm>
          <a:prstGeom prst="rect">
            <a:avLst/>
          </a:prstGeom>
          <a:solidFill>
            <a:schemeClr val="bg1"/>
          </a:solidFill>
        </p:spPr>
        <p:txBody>
          <a:bodyPr wrap="square" rtlCol="0">
            <a:spAutoFit/>
          </a:bodyPr>
          <a:lstStyle/>
          <a:p>
            <a:endParaRPr lang="es-CL" dirty="0"/>
          </a:p>
        </p:txBody>
      </p:sp>
      <p:pic>
        <p:nvPicPr>
          <p:cNvPr id="6" name="Imagen 5">
            <a:extLst>
              <a:ext uri="{FF2B5EF4-FFF2-40B4-BE49-F238E27FC236}">
                <a16:creationId xmlns:a16="http://schemas.microsoft.com/office/drawing/2014/main" id="{DC71FD1C-DE24-4542-B1C1-96098C7C57FC}"/>
              </a:ext>
            </a:extLst>
          </p:cNvPr>
          <p:cNvPicPr/>
          <p:nvPr/>
        </p:nvPicPr>
        <p:blipFill rotWithShape="1">
          <a:blip r:embed="rId2">
            <a:extLst>
              <a:ext uri="{28A0092B-C50C-407E-A947-70E740481C1C}">
                <a14:useLocalDpi xmlns:a14="http://schemas.microsoft.com/office/drawing/2010/main" val="0"/>
              </a:ext>
            </a:extLst>
          </a:blip>
          <a:srcRect l="1989" r="3350"/>
          <a:stretch/>
        </p:blipFill>
        <p:spPr bwMode="auto">
          <a:xfrm>
            <a:off x="223208" y="88607"/>
            <a:ext cx="11316859" cy="5819544"/>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88138353-CC94-420E-9AD3-EDE0BDE5379B}"/>
              </a:ext>
            </a:extLst>
          </p:cNvPr>
          <p:cNvPicPr>
            <a:picLocks noChangeAspect="1"/>
          </p:cNvPicPr>
          <p:nvPr/>
        </p:nvPicPr>
        <p:blipFill rotWithShape="1">
          <a:blip r:embed="rId3"/>
          <a:srcRect l="1608" t="1568" r="82202" b="92004"/>
          <a:stretch/>
        </p:blipFill>
        <p:spPr>
          <a:xfrm>
            <a:off x="251499" y="88607"/>
            <a:ext cx="1838036" cy="378690"/>
          </a:xfrm>
          <a:prstGeom prst="rect">
            <a:avLst/>
          </a:prstGeom>
        </p:spPr>
      </p:pic>
    </p:spTree>
    <p:extLst>
      <p:ext uri="{BB962C8B-B14F-4D97-AF65-F5344CB8AC3E}">
        <p14:creationId xmlns:p14="http://schemas.microsoft.com/office/powerpoint/2010/main" val="62859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262027F-DD05-4EC8-839C-05490D66C567}"/>
              </a:ext>
            </a:extLst>
          </p:cNvPr>
          <p:cNvSpPr txBox="1"/>
          <p:nvPr/>
        </p:nvSpPr>
        <p:spPr>
          <a:xfrm>
            <a:off x="0" y="0"/>
            <a:ext cx="12192000" cy="6027821"/>
          </a:xfrm>
          <a:prstGeom prst="rect">
            <a:avLst/>
          </a:prstGeom>
          <a:solidFill>
            <a:srgbClr val="D00120"/>
          </a:solidFill>
        </p:spPr>
        <p:txBody>
          <a:bodyPr wrap="square" rtlCol="0">
            <a:spAutoFit/>
          </a:bodyPr>
          <a:lstStyle/>
          <a:p>
            <a:endParaRPr lang="es-CL" dirty="0"/>
          </a:p>
        </p:txBody>
      </p:sp>
      <p:sp>
        <p:nvSpPr>
          <p:cNvPr id="5" name="CuadroTexto 4">
            <a:extLst>
              <a:ext uri="{FF2B5EF4-FFF2-40B4-BE49-F238E27FC236}">
                <a16:creationId xmlns:a16="http://schemas.microsoft.com/office/drawing/2014/main" id="{CE0EFC13-3178-4ABA-A658-BB737467E987}"/>
              </a:ext>
            </a:extLst>
          </p:cNvPr>
          <p:cNvSpPr txBox="1"/>
          <p:nvPr/>
        </p:nvSpPr>
        <p:spPr>
          <a:xfrm>
            <a:off x="525378" y="2478505"/>
            <a:ext cx="11141243" cy="1446550"/>
          </a:xfrm>
          <a:prstGeom prst="rect">
            <a:avLst/>
          </a:prstGeom>
          <a:noFill/>
        </p:spPr>
        <p:txBody>
          <a:bodyPr wrap="square" rtlCol="0">
            <a:spAutoFit/>
          </a:bodyPr>
          <a:lstStyle/>
          <a:p>
            <a:pPr algn="ctr"/>
            <a:r>
              <a:rPr lang="es-MX" sz="4400" b="1" dirty="0">
                <a:solidFill>
                  <a:schemeClr val="bg1"/>
                </a:solidFill>
              </a:rPr>
              <a:t>DIRECCIÓN DE VINCULACIÓN Y RELACIONES INSTITUCIONALES</a:t>
            </a:r>
            <a:endParaRPr lang="es-CL" sz="4400" b="1" dirty="0">
              <a:solidFill>
                <a:schemeClr val="bg1"/>
              </a:solidFill>
            </a:endParaRPr>
          </a:p>
        </p:txBody>
      </p:sp>
    </p:spTree>
    <p:extLst>
      <p:ext uri="{BB962C8B-B14F-4D97-AF65-F5344CB8AC3E}">
        <p14:creationId xmlns:p14="http://schemas.microsoft.com/office/powerpoint/2010/main" val="1027576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677108"/>
          </a:xfrm>
          <a:prstGeom prst="rect">
            <a:avLst/>
          </a:prstGeom>
          <a:noFill/>
        </p:spPr>
        <p:txBody>
          <a:bodyPr wrap="square" rtlCol="0">
            <a:spAutoFit/>
          </a:bodyPr>
          <a:lstStyle/>
          <a:p>
            <a:r>
              <a:rPr lang="es-CL" sz="3800" i="1" dirty="0">
                <a:solidFill>
                  <a:srgbClr val="D00120"/>
                </a:solidFill>
                <a:latin typeface="Montserrat" pitchFamily="2" charset="77"/>
              </a:rPr>
              <a:t>Funciones de la Dirección</a:t>
            </a:r>
            <a:endParaRPr lang="es-CL" sz="2400" i="1" dirty="0">
              <a:latin typeface="Montserrat" pitchFamily="2" charset="77"/>
            </a:endParaRPr>
          </a:p>
        </p:txBody>
      </p:sp>
      <p:sp>
        <p:nvSpPr>
          <p:cNvPr id="3" name="CuadroTexto 2">
            <a:extLst>
              <a:ext uri="{FF2B5EF4-FFF2-40B4-BE49-F238E27FC236}">
                <a16:creationId xmlns:a16="http://schemas.microsoft.com/office/drawing/2014/main" id="{2FC885F8-B408-4CD4-B38E-A5DD15CE2D2F}"/>
              </a:ext>
            </a:extLst>
          </p:cNvPr>
          <p:cNvSpPr txBox="1"/>
          <p:nvPr/>
        </p:nvSpPr>
        <p:spPr>
          <a:xfrm>
            <a:off x="709543" y="841282"/>
            <a:ext cx="10653782" cy="1754326"/>
          </a:xfrm>
          <a:prstGeom prst="rect">
            <a:avLst/>
          </a:prstGeom>
          <a:noFill/>
        </p:spPr>
        <p:txBody>
          <a:bodyPr wrap="square" rtlCol="0">
            <a:spAutoFit/>
          </a:bodyPr>
          <a:lstStyle/>
          <a:p>
            <a:pPr algn="just"/>
            <a:r>
              <a:rPr lang="es-MX" sz="1600" dirty="0"/>
              <a:t>Esta Dirección, que integra la Vicerrectoría de Vinculación con el Medio, promueve y coordina procesos de vinculación y cooperación entre la Universidad, sus graduados y titulados, y aquellos actores regionales, nacionales e internacionales de interés institucional. Su objetivo es generar, a través del Modelo de Vinculación UCSC, espacios de encuentro, diálogo y colaboración que permitan a las partes alcanzar beneficios mutuos que contribuyan al bienestar de la sociedad. Sus principales funciones son:</a:t>
            </a:r>
            <a:endParaRPr lang="es-CL" sz="1600" dirty="0"/>
          </a:p>
          <a:p>
            <a:pPr algn="just"/>
            <a:endParaRPr lang="es-MX" sz="1400" dirty="0"/>
          </a:p>
          <a:p>
            <a:pPr algn="just"/>
            <a:r>
              <a:rPr lang="es-MX" sz="1400" dirty="0"/>
              <a:t>	</a:t>
            </a:r>
            <a:endParaRPr lang="es-CL" sz="1400" dirty="0"/>
          </a:p>
        </p:txBody>
      </p:sp>
      <p:sp>
        <p:nvSpPr>
          <p:cNvPr id="12" name="Rectángulo 11">
            <a:extLst>
              <a:ext uri="{FF2B5EF4-FFF2-40B4-BE49-F238E27FC236}">
                <a16:creationId xmlns:a16="http://schemas.microsoft.com/office/drawing/2014/main" id="{F80117E0-DCF3-4627-BAC2-7DA9BD2F5FA4}"/>
              </a:ext>
            </a:extLst>
          </p:cNvPr>
          <p:cNvSpPr/>
          <p:nvPr/>
        </p:nvSpPr>
        <p:spPr>
          <a:xfrm>
            <a:off x="750896" y="2294315"/>
            <a:ext cx="10571075" cy="3539430"/>
          </a:xfrm>
          <a:prstGeom prst="rect">
            <a:avLst/>
          </a:prstGeom>
        </p:spPr>
        <p:txBody>
          <a:bodyPr wrap="square">
            <a:spAutoFit/>
          </a:bodyPr>
          <a:lstStyle/>
          <a:p>
            <a:pPr marL="285750" lvl="0" indent="-285750" algn="just">
              <a:buFont typeface="Wingdings" panose="05000000000000000000" pitchFamily="2" charset="2"/>
              <a:buChar char="v"/>
            </a:pPr>
            <a:r>
              <a:rPr lang="es-MX" sz="1600" dirty="0"/>
              <a:t>Orientar la gestión de la vinculación con el medio de la Universidad, en atención a su Política y Modelo de Vinculación con el Medio.</a:t>
            </a:r>
            <a:endParaRPr lang="es-CL" sz="1600" dirty="0"/>
          </a:p>
          <a:p>
            <a:pPr marL="285750" lvl="0" indent="-285750" algn="just">
              <a:buFont typeface="Wingdings" panose="05000000000000000000" pitchFamily="2" charset="2"/>
              <a:buChar char="v"/>
            </a:pPr>
            <a:r>
              <a:rPr lang="es-MX" sz="1600" dirty="0"/>
              <a:t>Generar y promover instancias que favorezcan el encuentro y la cooperación entre la Universidad y su entorno de interés. En el ejercicio de esta función, le corresponderá supervisar, dirigir y coordinar los núcleos y otros gestores de vinculación con el medio. </a:t>
            </a:r>
            <a:endParaRPr lang="es-CL" sz="1600" dirty="0"/>
          </a:p>
          <a:p>
            <a:pPr marL="285750" lvl="0" indent="-285750" algn="just">
              <a:buFont typeface="Wingdings" panose="05000000000000000000" pitchFamily="2" charset="2"/>
              <a:buChar char="v"/>
            </a:pPr>
            <a:r>
              <a:rPr lang="es-MX" sz="1600" dirty="0"/>
              <a:t>Liderar el desarrollo e implementación del Modelo de Vinculación de la Universidad en la comunidad universitaria y evaluarlo.</a:t>
            </a:r>
            <a:endParaRPr lang="es-CL" sz="1600" dirty="0"/>
          </a:p>
          <a:p>
            <a:pPr marL="285750" lvl="0" indent="-285750" algn="just">
              <a:buFont typeface="Wingdings" panose="05000000000000000000" pitchFamily="2" charset="2"/>
              <a:buChar char="v"/>
            </a:pPr>
            <a:r>
              <a:rPr lang="es-MX" sz="1600" dirty="0"/>
              <a:t>Gestionar y evaluar estrategias que fortalezcan la relación entre los distintos grupos de interés que establece la Universidad, con el propósito de promover acciones que contribuyan a la docencia, investigación e innovación.</a:t>
            </a:r>
            <a:endParaRPr lang="es-CL" sz="1600" dirty="0"/>
          </a:p>
          <a:p>
            <a:pPr marL="285750" lvl="0" indent="-285750" algn="just">
              <a:buFont typeface="Wingdings" panose="05000000000000000000" pitchFamily="2" charset="2"/>
              <a:buChar char="v"/>
            </a:pPr>
            <a:r>
              <a:rPr lang="es-MX" sz="1600" dirty="0"/>
              <a:t>Promover alianzas con instituciones nacionales e internacionales que permitan fortalecer los procesos formativos, de investigación y vinculación, así como implementar mecanismos para su seguimiento y evaluación.</a:t>
            </a:r>
          </a:p>
          <a:p>
            <a:pPr marL="285750" lvl="0" indent="-285750" algn="just">
              <a:buFont typeface="Wingdings" panose="05000000000000000000" pitchFamily="2" charset="2"/>
              <a:buChar char="v"/>
            </a:pPr>
            <a:r>
              <a:rPr lang="es-MX" sz="1600" dirty="0"/>
              <a:t>EVALUACIÓN</a:t>
            </a:r>
            <a:endParaRPr lang="es-CL" sz="1600" dirty="0"/>
          </a:p>
          <a:p>
            <a:pPr marL="285750" lvl="0" indent="-285750" algn="just">
              <a:buFont typeface="Wingdings" panose="05000000000000000000" pitchFamily="2" charset="2"/>
              <a:buChar char="v"/>
            </a:pPr>
            <a:r>
              <a:rPr lang="es-MX" sz="1600" dirty="0"/>
              <a:t>Gestionar las relaciones con los egresados, titulados y graduados de la Universidad.</a:t>
            </a:r>
            <a:endParaRPr lang="es-CL" sz="1600" dirty="0"/>
          </a:p>
          <a:p>
            <a:pPr marL="285750" lvl="0" indent="-285750" algn="just">
              <a:buFont typeface="Wingdings" panose="05000000000000000000" pitchFamily="2" charset="2"/>
              <a:buChar char="v"/>
            </a:pPr>
            <a:r>
              <a:rPr lang="es-MX" sz="1600" dirty="0"/>
              <a:t>Las demás tareas que el Rector, </a:t>
            </a:r>
            <a:r>
              <a:rPr lang="es-MX" sz="1600" dirty="0" err="1"/>
              <a:t>Prorrector</a:t>
            </a:r>
            <a:r>
              <a:rPr lang="es-MX" sz="1600" dirty="0"/>
              <a:t> o Vicerrector de Vinculación con el Medio le encomiende.</a:t>
            </a:r>
            <a:endParaRPr lang="es-CL" sz="1600" dirty="0"/>
          </a:p>
        </p:txBody>
      </p:sp>
    </p:spTree>
    <p:extLst>
      <p:ext uri="{BB962C8B-B14F-4D97-AF65-F5344CB8AC3E}">
        <p14:creationId xmlns:p14="http://schemas.microsoft.com/office/powerpoint/2010/main" val="1671572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1046440"/>
          </a:xfrm>
          <a:prstGeom prst="rect">
            <a:avLst/>
          </a:prstGeom>
          <a:noFill/>
        </p:spPr>
        <p:txBody>
          <a:bodyPr wrap="square" rtlCol="0">
            <a:spAutoFit/>
          </a:bodyPr>
          <a:lstStyle/>
          <a:p>
            <a:r>
              <a:rPr lang="es-CL" sz="3800" i="1" dirty="0">
                <a:solidFill>
                  <a:srgbClr val="D00120"/>
                </a:solidFill>
                <a:latin typeface="Montserrat" pitchFamily="2" charset="77"/>
              </a:rPr>
              <a:t>Funciones de las Unidades</a:t>
            </a:r>
          </a:p>
          <a:p>
            <a:r>
              <a:rPr lang="es-MX" sz="2400" i="1" dirty="0">
                <a:effectLst>
                  <a:outerShdw blurRad="38100" dist="38100" dir="2700000" algn="tl">
                    <a:srgbClr val="000000">
                      <a:alpha val="43137"/>
                    </a:srgbClr>
                  </a:outerShdw>
                </a:effectLst>
                <a:latin typeface="Montserrat" pitchFamily="2" charset="77"/>
              </a:rPr>
              <a:t>U</a:t>
            </a:r>
            <a:r>
              <a:rPr lang="es-CL" sz="2400" i="1" dirty="0">
                <a:effectLst>
                  <a:outerShdw blurRad="38100" dist="38100" dir="2700000" algn="tl">
                    <a:srgbClr val="000000">
                      <a:alpha val="43137"/>
                    </a:srgbClr>
                  </a:outerShdw>
                </a:effectLst>
                <a:latin typeface="Montserrat" pitchFamily="2" charset="77"/>
              </a:rPr>
              <a:t>nidad de Vinculación</a:t>
            </a:r>
            <a:endParaRPr lang="es-CL" sz="1400" i="1" dirty="0">
              <a:effectLst>
                <a:outerShdw blurRad="38100" dist="38100" dir="2700000" algn="tl">
                  <a:srgbClr val="000000">
                    <a:alpha val="43137"/>
                  </a:srgbClr>
                </a:outerShdw>
              </a:effectLst>
              <a:latin typeface="Montserrat" pitchFamily="2" charset="77"/>
            </a:endParaRPr>
          </a:p>
        </p:txBody>
      </p:sp>
      <p:sp>
        <p:nvSpPr>
          <p:cNvPr id="10" name="CuadroTexto 9">
            <a:extLst>
              <a:ext uri="{FF2B5EF4-FFF2-40B4-BE49-F238E27FC236}">
                <a16:creationId xmlns:a16="http://schemas.microsoft.com/office/drawing/2014/main" id="{CAF304E9-40E6-4922-82E7-C2D1DE359171}"/>
              </a:ext>
            </a:extLst>
          </p:cNvPr>
          <p:cNvSpPr txBox="1"/>
          <p:nvPr/>
        </p:nvSpPr>
        <p:spPr>
          <a:xfrm>
            <a:off x="709543" y="1349837"/>
            <a:ext cx="10653782" cy="4278094"/>
          </a:xfrm>
          <a:prstGeom prst="rect">
            <a:avLst/>
          </a:prstGeom>
          <a:noFill/>
        </p:spPr>
        <p:txBody>
          <a:bodyPr wrap="square" rtlCol="0">
            <a:spAutoFit/>
          </a:bodyPr>
          <a:lstStyle/>
          <a:p>
            <a:pPr algn="just"/>
            <a:r>
              <a:rPr lang="es-MX" sz="1600" dirty="0"/>
              <a:t>Esta Unidad tiene como propósito guiar el desarrollo y la difusión del Modelo de Vinculación y promover la generación de redes de cooperación y colaboración, a través del levantamiento y actualización permanente de información sobre las capacidades internas y las necesidades y oportunidades del medio externo. Sus principales funciones son:</a:t>
            </a:r>
          </a:p>
          <a:p>
            <a:pPr algn="just"/>
            <a:endParaRPr lang="es-CL" sz="1600" dirty="0"/>
          </a:p>
          <a:p>
            <a:pPr marL="285750" lvl="0" indent="-285750" algn="just">
              <a:buFont typeface="Wingdings" panose="05000000000000000000" pitchFamily="2" charset="2"/>
              <a:buChar char="v"/>
            </a:pPr>
            <a:r>
              <a:rPr lang="es-MX" sz="1600" dirty="0"/>
              <a:t>Monitorear la implementación del Modelo de Vinculación en las Unidades Académicas, asegurando su alineación con los objetivos estratégicos de la institución.</a:t>
            </a:r>
            <a:endParaRPr lang="es-CL" sz="1600" dirty="0"/>
          </a:p>
          <a:p>
            <a:pPr marL="285750" lvl="0" indent="-285750" algn="just">
              <a:buFont typeface="Wingdings" panose="05000000000000000000" pitchFamily="2" charset="2"/>
              <a:buChar char="v"/>
            </a:pPr>
            <a:endParaRPr lang="es-CL" sz="1600" dirty="0"/>
          </a:p>
          <a:p>
            <a:pPr marL="285750" lvl="0" indent="-285750" algn="just">
              <a:buFont typeface="Wingdings" panose="05000000000000000000" pitchFamily="2" charset="2"/>
              <a:buChar char="v"/>
            </a:pPr>
            <a:endParaRPr lang="es-CL" sz="1600" dirty="0">
              <a:highlight>
                <a:srgbClr val="FFFF00"/>
              </a:highlight>
            </a:endParaRPr>
          </a:p>
          <a:p>
            <a:pPr marL="285750" lvl="0" indent="-285750" algn="just">
              <a:buFont typeface="Wingdings" panose="05000000000000000000" pitchFamily="2" charset="2"/>
              <a:buChar char="v"/>
            </a:pPr>
            <a:r>
              <a:rPr lang="es-MX" sz="1600" dirty="0">
                <a:highlight>
                  <a:srgbClr val="FFFF00"/>
                </a:highlight>
              </a:rPr>
              <a:t>Generar instancias que promueven el desarrollo de iniciativas de colaboración en los ámbitos de vinculación definidos por la Universidad con el medio externo. </a:t>
            </a:r>
          </a:p>
          <a:p>
            <a:pPr marL="285750" lvl="0" indent="-285750" algn="just">
              <a:buFont typeface="Wingdings" panose="05000000000000000000" pitchFamily="2" charset="2"/>
              <a:buChar char="v"/>
            </a:pPr>
            <a:endParaRPr lang="es-CL" sz="1600" dirty="0"/>
          </a:p>
          <a:p>
            <a:pPr marL="285750" indent="-285750" algn="just">
              <a:buFont typeface="Wingdings" panose="05000000000000000000" pitchFamily="2" charset="2"/>
              <a:buChar char="v"/>
            </a:pPr>
            <a:r>
              <a:rPr lang="es-MX" sz="1600" dirty="0">
                <a:highlight>
                  <a:srgbClr val="FFFF00"/>
                </a:highlight>
              </a:rPr>
              <a:t>EVALUAR … la contribución interna y externa de las acciones de  </a:t>
            </a:r>
            <a:r>
              <a:rPr lang="es-MX" sz="1600" strike="sngStrike" dirty="0">
                <a:highlight>
                  <a:srgbClr val="FFFF00"/>
                </a:highlight>
              </a:rPr>
              <a:t>Articular la cooperación entre </a:t>
            </a:r>
            <a:r>
              <a:rPr lang="es-MX" sz="1600" dirty="0">
                <a:highlight>
                  <a:srgbClr val="FFFF00"/>
                </a:highlight>
              </a:rPr>
              <a:t>la Universidad y sus grupos de interés externos, </a:t>
            </a:r>
            <a:r>
              <a:rPr lang="es-MX" sz="1600" strike="sngStrike" dirty="0">
                <a:highlight>
                  <a:srgbClr val="FFFF00"/>
                </a:highlight>
              </a:rPr>
              <a:t>promoviendo</a:t>
            </a:r>
            <a:r>
              <a:rPr lang="es-MX" sz="1600" dirty="0">
                <a:highlight>
                  <a:srgbClr val="FFFF00"/>
                </a:highlight>
              </a:rPr>
              <a:t> de las acciones de vinculación </a:t>
            </a:r>
            <a:r>
              <a:rPr lang="es-MX" sz="1600" strike="sngStrike" dirty="0">
                <a:highlight>
                  <a:srgbClr val="FFFF00"/>
                </a:highlight>
              </a:rPr>
              <a:t>que propendan a la contribución interna y externa</a:t>
            </a:r>
            <a:r>
              <a:rPr lang="es-MX" sz="1600" dirty="0">
                <a:highlight>
                  <a:srgbClr val="FFFF00"/>
                </a:highlight>
              </a:rPr>
              <a:t>.</a:t>
            </a:r>
          </a:p>
          <a:p>
            <a:pPr marL="285750" lvl="0" indent="-285750" algn="just">
              <a:buFont typeface="Wingdings" panose="05000000000000000000" pitchFamily="2" charset="2"/>
              <a:buChar char="v"/>
            </a:pPr>
            <a:endParaRPr lang="es-CL" sz="1600" dirty="0"/>
          </a:p>
          <a:p>
            <a:pPr marL="285750" lvl="0" indent="-285750" algn="just">
              <a:buFont typeface="Wingdings" panose="05000000000000000000" pitchFamily="2" charset="2"/>
              <a:buChar char="v"/>
            </a:pPr>
            <a:r>
              <a:rPr lang="es-MX" sz="1600" dirty="0"/>
              <a:t>Las demás tareas que el Vicerrector de Vinculación con el Medio o el Director de la Dirección de Vinculación y Relaciones Instituciones le encomiende.</a:t>
            </a:r>
            <a:endParaRPr lang="es-CL" sz="1600" dirty="0"/>
          </a:p>
          <a:p>
            <a:pPr marL="285750" indent="-285750" algn="just">
              <a:buFont typeface="Wingdings" panose="05000000000000000000" pitchFamily="2" charset="2"/>
              <a:buChar char="v"/>
            </a:pPr>
            <a:endParaRPr lang="es-CL" sz="1600" dirty="0"/>
          </a:p>
        </p:txBody>
      </p:sp>
    </p:spTree>
    <p:extLst>
      <p:ext uri="{BB962C8B-B14F-4D97-AF65-F5344CB8AC3E}">
        <p14:creationId xmlns:p14="http://schemas.microsoft.com/office/powerpoint/2010/main" val="52839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C7EBAE-9D7B-8300-FDEA-5FE29118086C}"/>
              </a:ext>
            </a:extLst>
          </p:cNvPr>
          <p:cNvSpPr txBox="1"/>
          <p:nvPr/>
        </p:nvSpPr>
        <p:spPr>
          <a:xfrm>
            <a:off x="709543" y="164174"/>
            <a:ext cx="10480091" cy="1046440"/>
          </a:xfrm>
          <a:prstGeom prst="rect">
            <a:avLst/>
          </a:prstGeom>
          <a:noFill/>
        </p:spPr>
        <p:txBody>
          <a:bodyPr wrap="square" rtlCol="0">
            <a:spAutoFit/>
          </a:bodyPr>
          <a:lstStyle/>
          <a:p>
            <a:r>
              <a:rPr lang="es-CL" sz="3800" i="1" dirty="0">
                <a:solidFill>
                  <a:srgbClr val="D00120"/>
                </a:solidFill>
                <a:latin typeface="Montserrat" pitchFamily="2" charset="77"/>
              </a:rPr>
              <a:t>Funciones de las Unidades</a:t>
            </a:r>
          </a:p>
          <a:p>
            <a:r>
              <a:rPr lang="es-MX" sz="2400" i="1" dirty="0">
                <a:effectLst>
                  <a:outerShdw blurRad="38100" dist="38100" dir="2700000" algn="tl">
                    <a:srgbClr val="000000">
                      <a:alpha val="43137"/>
                    </a:srgbClr>
                  </a:outerShdw>
                </a:effectLst>
                <a:latin typeface="Montserrat" pitchFamily="2" charset="77"/>
              </a:rPr>
              <a:t>U</a:t>
            </a:r>
            <a:r>
              <a:rPr lang="es-CL" sz="2400" i="1" dirty="0">
                <a:effectLst>
                  <a:outerShdw blurRad="38100" dist="38100" dir="2700000" algn="tl">
                    <a:srgbClr val="000000">
                      <a:alpha val="43137"/>
                    </a:srgbClr>
                  </a:outerShdw>
                </a:effectLst>
                <a:latin typeface="Montserrat" pitchFamily="2" charset="77"/>
              </a:rPr>
              <a:t>nidad de Relaciones Internacionales</a:t>
            </a:r>
            <a:endParaRPr lang="es-CL" sz="1400" i="1" dirty="0">
              <a:effectLst>
                <a:outerShdw blurRad="38100" dist="38100" dir="2700000" algn="tl">
                  <a:srgbClr val="000000">
                    <a:alpha val="43137"/>
                  </a:srgbClr>
                </a:outerShdw>
              </a:effectLst>
              <a:latin typeface="Montserrat" pitchFamily="2" charset="77"/>
            </a:endParaRPr>
          </a:p>
        </p:txBody>
      </p:sp>
      <p:sp>
        <p:nvSpPr>
          <p:cNvPr id="2" name="Rectángulo 1">
            <a:extLst>
              <a:ext uri="{FF2B5EF4-FFF2-40B4-BE49-F238E27FC236}">
                <a16:creationId xmlns:a16="http://schemas.microsoft.com/office/drawing/2014/main" id="{99531F05-42CC-4078-A957-BE48BA7382B2}"/>
              </a:ext>
            </a:extLst>
          </p:cNvPr>
          <p:cNvSpPr/>
          <p:nvPr/>
        </p:nvSpPr>
        <p:spPr>
          <a:xfrm>
            <a:off x="709543" y="1338197"/>
            <a:ext cx="10593377" cy="3791166"/>
          </a:xfrm>
          <a:prstGeom prst="rect">
            <a:avLst/>
          </a:prstGeom>
        </p:spPr>
        <p:txBody>
          <a:bodyPr wrap="square">
            <a:spAutoFit/>
          </a:bodyPr>
          <a:lstStyle/>
          <a:p>
            <a:pPr algn="just"/>
            <a:r>
              <a:rPr lang="es-MX" sz="1600" dirty="0"/>
              <a:t>La Unidad tiene por objetivo promover y potenciar iniciativas que favorezcan la internacionalización de la Universidad, a través del fortalecimiento de alianzas con instituciones extranjeras. Las principales funciones son:</a:t>
            </a:r>
          </a:p>
          <a:p>
            <a:pPr algn="just"/>
            <a:endParaRPr lang="es-CL" sz="1600" dirty="0"/>
          </a:p>
          <a:p>
            <a:pPr marL="285750" lvl="0" indent="-285750" algn="just">
              <a:buFont typeface="Wingdings" panose="05000000000000000000" pitchFamily="2" charset="2"/>
              <a:buChar char="v"/>
            </a:pPr>
            <a:r>
              <a:rPr lang="es-MX" sz="1600" dirty="0"/>
              <a:t>Asesorar a las Unidades Académicas y direcciones de la Universidad en el desarrollo de acciones de internacionalización, así como su difusión.</a:t>
            </a:r>
          </a:p>
          <a:p>
            <a:pPr marL="285750" lvl="0" indent="-285750" algn="just">
              <a:buFont typeface="Wingdings" panose="05000000000000000000" pitchFamily="2" charset="2"/>
              <a:buChar char="v"/>
            </a:pPr>
            <a:endParaRPr lang="es-CL" sz="1600" dirty="0"/>
          </a:p>
          <a:p>
            <a:pPr marL="285750" lvl="0" indent="-285750" algn="just">
              <a:buFont typeface="Wingdings" panose="05000000000000000000" pitchFamily="2" charset="2"/>
              <a:buChar char="v"/>
            </a:pPr>
            <a:r>
              <a:rPr lang="es-MX" sz="1600" dirty="0"/>
              <a:t>Promover y desarrollar estrategias que impulsen la movilidad académica y estudiantil, mediante el fortalecimiento de alianzas con institucionales nacionales e internacionales.</a:t>
            </a:r>
          </a:p>
          <a:p>
            <a:pPr marL="285750" lvl="0" indent="-285750" algn="just">
              <a:buFont typeface="Wingdings" panose="05000000000000000000" pitchFamily="2" charset="2"/>
              <a:buChar char="v"/>
            </a:pPr>
            <a:endParaRPr lang="es-CL" sz="1600" dirty="0"/>
          </a:p>
          <a:p>
            <a:pPr marL="285750" lvl="0" indent="-285750" algn="just">
              <a:buFont typeface="Wingdings" panose="05000000000000000000" pitchFamily="2" charset="2"/>
              <a:buChar char="v"/>
            </a:pPr>
            <a:r>
              <a:rPr lang="es-MX" sz="1600" dirty="0"/>
              <a:t>Gestionar la sistematización y el monitoreo de acciones e interacciones de internacionalización que realizan las Unidades Académicas y direcciones de la Universidad.</a:t>
            </a:r>
          </a:p>
          <a:p>
            <a:pPr marL="285750" lvl="0" indent="-285750" algn="just">
              <a:buFont typeface="Wingdings" panose="05000000000000000000" pitchFamily="2" charset="2"/>
              <a:buChar char="v"/>
            </a:pPr>
            <a:endParaRPr lang="es-CL" sz="1600" dirty="0"/>
          </a:p>
          <a:p>
            <a:pPr marL="285750" lvl="0" indent="-285750" algn="just">
              <a:buFont typeface="Wingdings" panose="05000000000000000000" pitchFamily="2" charset="2"/>
              <a:buChar char="v"/>
            </a:pPr>
            <a:r>
              <a:rPr lang="es-MX" sz="1600" dirty="0"/>
              <a:t>Las demás tareas que el Vicerrector de Vinculación con el Medio o el Director de la Dirección de Vinculación y Relaciones Instituciones le encomiende.</a:t>
            </a:r>
            <a:endParaRPr lang="es-CL" sz="1600" dirty="0"/>
          </a:p>
          <a:p>
            <a:pPr marL="285750" indent="-285750" algn="just">
              <a:lnSpc>
                <a:spcPct val="107000"/>
              </a:lnSpc>
              <a:spcAft>
                <a:spcPts val="800"/>
              </a:spcAft>
              <a:buFont typeface="Wingdings" panose="05000000000000000000" pitchFamily="2" charset="2"/>
              <a:buChar char="v"/>
            </a:pPr>
            <a:endParaRPr lang="es-CL"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49270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16678</TotalTime>
  <Words>3494</Words>
  <Application>Microsoft Macintosh PowerPoint</Application>
  <PresentationFormat>Panorámica</PresentationFormat>
  <Paragraphs>251</Paragraphs>
  <Slides>32</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Aptos</vt:lpstr>
      <vt:lpstr>Arial</vt:lpstr>
      <vt:lpstr>Calibri</vt:lpstr>
      <vt:lpstr>Calibri Light</vt:lpstr>
      <vt:lpstr>Montserrat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Bravo Lira</dc:creator>
  <cp:lastModifiedBy>Humberto Enrique Vergara Muñoz</cp:lastModifiedBy>
  <cp:revision>70</cp:revision>
  <dcterms:created xsi:type="dcterms:W3CDTF">2022-09-01T16:31:15Z</dcterms:created>
  <dcterms:modified xsi:type="dcterms:W3CDTF">2024-12-19T15:00:37Z</dcterms:modified>
</cp:coreProperties>
</file>