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1"/>
  </p:notesMasterIdLst>
  <p:sldIdLst>
    <p:sldId id="256" r:id="rId2"/>
    <p:sldId id="257" r:id="rId3"/>
    <p:sldId id="334" r:id="rId4"/>
    <p:sldId id="335" r:id="rId5"/>
    <p:sldId id="336" r:id="rId6"/>
    <p:sldId id="339" r:id="rId7"/>
    <p:sldId id="282" r:id="rId8"/>
    <p:sldId id="329" r:id="rId9"/>
    <p:sldId id="33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061D"/>
    <a:srgbClr val="2D00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57"/>
    <p:restoredTop sz="96663"/>
  </p:normalViewPr>
  <p:slideViewPr>
    <p:cSldViewPr snapToGrid="0" snapToObjects="1">
      <p:cViewPr varScale="1">
        <p:scale>
          <a:sx n="137" d="100"/>
          <a:sy n="137" d="100"/>
        </p:scale>
        <p:origin x="110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4D0C7-2AA7-4045-9BAE-D39921E919EE}" type="datetimeFigureOut">
              <a:rPr lang="es-CL" smtClean="0"/>
              <a:t>22-05-23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78019C-7729-46AD-9DEB-AC07203D5A6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37411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D7932-7D38-CD4B-AB53-99FA45F2C1F7}" type="slidenum">
              <a:rPr lang="es-ES_tradnl" smtClean="0"/>
              <a:t>2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47307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E9851-9DE0-934D-8BC2-F2EDF0FA52D3}" type="datetimeFigureOut">
              <a:rPr lang="es-CL" smtClean="0"/>
              <a:t>22-05-23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9CA0-2D70-0141-80DE-D1F8224632A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63646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E9851-9DE0-934D-8BC2-F2EDF0FA52D3}" type="datetimeFigureOut">
              <a:rPr lang="es-CL" smtClean="0"/>
              <a:t>22-05-23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9CA0-2D70-0141-80DE-D1F8224632A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46434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E9851-9DE0-934D-8BC2-F2EDF0FA52D3}" type="datetimeFigureOut">
              <a:rPr lang="es-CL" smtClean="0"/>
              <a:t>22-05-23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9CA0-2D70-0141-80DE-D1F8224632A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49351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E9851-9DE0-934D-8BC2-F2EDF0FA52D3}" type="datetimeFigureOut">
              <a:rPr lang="es-CL" smtClean="0"/>
              <a:t>22-05-23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9CA0-2D70-0141-80DE-D1F8224632A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46639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E9851-9DE0-934D-8BC2-F2EDF0FA52D3}" type="datetimeFigureOut">
              <a:rPr lang="es-CL" smtClean="0"/>
              <a:t>22-05-23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9CA0-2D70-0141-80DE-D1F8224632A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91466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E9851-9DE0-934D-8BC2-F2EDF0FA52D3}" type="datetimeFigureOut">
              <a:rPr lang="es-CL" smtClean="0"/>
              <a:t>22-05-23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9CA0-2D70-0141-80DE-D1F8224632A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37752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E9851-9DE0-934D-8BC2-F2EDF0FA52D3}" type="datetimeFigureOut">
              <a:rPr lang="es-CL" smtClean="0"/>
              <a:t>22-05-23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9CA0-2D70-0141-80DE-D1F8224632A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67168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E9851-9DE0-934D-8BC2-F2EDF0FA52D3}" type="datetimeFigureOut">
              <a:rPr lang="es-CL" smtClean="0"/>
              <a:t>22-05-23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9CA0-2D70-0141-80DE-D1F8224632A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07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E9851-9DE0-934D-8BC2-F2EDF0FA52D3}" type="datetimeFigureOut">
              <a:rPr lang="es-CL" smtClean="0"/>
              <a:t>22-05-23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9CA0-2D70-0141-80DE-D1F8224632A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8353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E9851-9DE0-934D-8BC2-F2EDF0FA52D3}" type="datetimeFigureOut">
              <a:rPr lang="es-CL" smtClean="0"/>
              <a:t>22-05-23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9CA0-2D70-0141-80DE-D1F8224632A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4816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E9851-9DE0-934D-8BC2-F2EDF0FA52D3}" type="datetimeFigureOut">
              <a:rPr lang="es-CL" smtClean="0"/>
              <a:t>22-05-23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9CA0-2D70-0141-80DE-D1F8224632A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79485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E9851-9DE0-934D-8BC2-F2EDF0FA52D3}" type="datetimeFigureOut">
              <a:rPr lang="es-CL" smtClean="0"/>
              <a:t>22-05-23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69CA0-2D70-0141-80DE-D1F8224632A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1643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82B4F564-E405-9745-B691-22B33F09AC00}"/>
              </a:ext>
            </a:extLst>
          </p:cNvPr>
          <p:cNvSpPr txBox="1"/>
          <p:nvPr/>
        </p:nvSpPr>
        <p:spPr>
          <a:xfrm>
            <a:off x="5451230" y="2424335"/>
            <a:ext cx="5240217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s-ES_tradnl" sz="4000" b="1" dirty="0">
                <a:solidFill>
                  <a:schemeClr val="bg1"/>
                </a:solidFill>
                <a:latin typeface="+mn-lt"/>
              </a:rPr>
              <a:t>Estructuras para la </a:t>
            </a:r>
          </a:p>
          <a:p>
            <a:pPr>
              <a:lnSpc>
                <a:spcPts val="4500"/>
              </a:lnSpc>
            </a:pPr>
            <a:r>
              <a:rPr lang="es-ES_tradnl" sz="4000" b="1" dirty="0">
                <a:solidFill>
                  <a:schemeClr val="bg1"/>
                </a:solidFill>
              </a:rPr>
              <a:t>Admisión y Matrícula</a:t>
            </a:r>
          </a:p>
          <a:p>
            <a:pPr>
              <a:lnSpc>
                <a:spcPts val="4500"/>
              </a:lnSpc>
            </a:pPr>
            <a:r>
              <a:rPr lang="es-ES_tradnl" sz="4000" b="1" dirty="0">
                <a:solidFill>
                  <a:schemeClr val="bg1"/>
                </a:solidFill>
              </a:rPr>
              <a:t>Universidades del CRUCH </a:t>
            </a:r>
            <a:endParaRPr lang="es-CL" sz="4000" dirty="0">
              <a:solidFill>
                <a:schemeClr val="bg1"/>
              </a:solidFill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CBC5799-A42A-754A-84C2-171D45F212BB}"/>
              </a:ext>
            </a:extLst>
          </p:cNvPr>
          <p:cNvCxnSpPr>
            <a:cxnSpLocks/>
          </p:cNvCxnSpPr>
          <p:nvPr/>
        </p:nvCxnSpPr>
        <p:spPr>
          <a:xfrm>
            <a:off x="4994031" y="2005554"/>
            <a:ext cx="0" cy="26611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587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iversidad Católica de la Santísima Concepción - Doctorado en Educación en  Consorcio">
            <a:extLst>
              <a:ext uri="{FF2B5EF4-FFF2-40B4-BE49-F238E27FC236}">
                <a16:creationId xmlns:a16="http://schemas.microsoft.com/office/drawing/2014/main" id="{0AEB390C-4297-A917-390F-14F7A8EE5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82666" y="346319"/>
            <a:ext cx="1430594" cy="46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19C2E97-80FA-8E88-1F81-42590FE625C9}"/>
              </a:ext>
            </a:extLst>
          </p:cNvPr>
          <p:cNvSpPr txBox="1"/>
          <p:nvPr/>
        </p:nvSpPr>
        <p:spPr>
          <a:xfrm>
            <a:off x="912859" y="996312"/>
            <a:ext cx="10007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/>
              <a:t>Se analizó las estructuras internas de 33 Universidades Chilenas, según la siguiente clasificación :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5E209A5C-2E43-B080-33D6-747E3D8944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672449"/>
              </p:ext>
            </p:extLst>
          </p:nvPr>
        </p:nvGraphicFramePr>
        <p:xfrm>
          <a:off x="3554352" y="2082806"/>
          <a:ext cx="4724401" cy="148868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515710">
                  <a:extLst>
                    <a:ext uri="{9D8B030D-6E8A-4147-A177-3AD203B41FA5}">
                      <a16:colId xmlns:a16="http://schemas.microsoft.com/office/drawing/2014/main" val="3969014393"/>
                    </a:ext>
                  </a:extLst>
                </a:gridCol>
                <a:gridCol w="1208691">
                  <a:extLst>
                    <a:ext uri="{9D8B030D-6E8A-4147-A177-3AD203B41FA5}">
                      <a16:colId xmlns:a16="http://schemas.microsoft.com/office/drawing/2014/main" val="3815561883"/>
                    </a:ext>
                  </a:extLst>
                </a:gridCol>
              </a:tblGrid>
              <a:tr h="372172"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Tipo de Institución</a:t>
                      </a:r>
                      <a:endParaRPr lang="es-CL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Número</a:t>
                      </a:r>
                      <a:endParaRPr lang="es-CL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0609614"/>
                  </a:ext>
                </a:extLst>
              </a:tr>
              <a:tr h="372172"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u="none" strike="noStrike" dirty="0">
                          <a:effectLst/>
                        </a:rPr>
                        <a:t>Universidades Estatales </a:t>
                      </a:r>
                      <a:r>
                        <a:rPr lang="es-CL" sz="1800" u="none" strike="noStrike" dirty="0" err="1">
                          <a:effectLst/>
                        </a:rPr>
                        <a:t>Cruch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>
                          <a:effectLst/>
                        </a:rPr>
                        <a:t>18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08499814"/>
                  </a:ext>
                </a:extLst>
              </a:tr>
              <a:tr h="372172"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u="none" strike="noStrike">
                          <a:effectLst/>
                        </a:rPr>
                        <a:t>Universidades Privadas</a:t>
                      </a:r>
                      <a:endParaRPr lang="es-C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33148250"/>
                  </a:ext>
                </a:extLst>
              </a:tr>
              <a:tr h="372172"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u="none" strike="noStrike">
                          <a:effectLst/>
                        </a:rPr>
                        <a:t>Universidades Privadas Cruch</a:t>
                      </a:r>
                      <a:endParaRPr lang="es-C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>
                          <a:effectLst/>
                        </a:rPr>
                        <a:t>12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1548689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0B703D2A-4687-CCD7-0047-E4449345F706}"/>
              </a:ext>
            </a:extLst>
          </p:cNvPr>
          <p:cNvSpPr txBox="1"/>
          <p:nvPr/>
        </p:nvSpPr>
        <p:spPr>
          <a:xfrm>
            <a:off x="912859" y="3703881"/>
            <a:ext cx="1082642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2400" dirty="0"/>
              <a:t>La información de sus estructuras y funciones de sus unidades se extrajo desde sus sitios WEB e Información publicada en sus páginas para Transparencia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2400" dirty="0"/>
              <a:t>Se identificó las áreas y su dependencia que realizan las siguientes funciones: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2400" dirty="0"/>
              <a:t>Admisión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2400" dirty="0"/>
              <a:t>Difusión o Marketing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_tradnl" sz="2400" dirty="0"/>
              <a:t>Registro académico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_tradnl" sz="2400" dirty="0"/>
              <a:t>Títulos y grados</a:t>
            </a:r>
          </a:p>
        </p:txBody>
      </p:sp>
    </p:spTree>
    <p:extLst>
      <p:ext uri="{BB962C8B-B14F-4D97-AF65-F5344CB8AC3E}">
        <p14:creationId xmlns:p14="http://schemas.microsoft.com/office/powerpoint/2010/main" val="1372741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874E04-F998-9526-53D1-A3D53DAEF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621" y="212686"/>
            <a:ext cx="8562277" cy="1325563"/>
          </a:xfrm>
        </p:spPr>
        <p:txBody>
          <a:bodyPr>
            <a:normAutofit fontScale="90000"/>
          </a:bodyPr>
          <a:lstStyle/>
          <a:p>
            <a:r>
              <a:rPr lang="es-MX" sz="4800" b="1" dirty="0">
                <a:solidFill>
                  <a:srgbClr val="C00000"/>
                </a:solidFill>
              </a:rPr>
              <a:t>Universidades con Estructuras similares a la UCSC</a:t>
            </a:r>
            <a:endParaRPr lang="es-ES_tradnl" sz="48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D22775C4-335C-884D-F699-A11674B87E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995685"/>
              </p:ext>
            </p:extLst>
          </p:nvPr>
        </p:nvGraphicFramePr>
        <p:xfrm>
          <a:off x="698668" y="1877583"/>
          <a:ext cx="11166230" cy="3712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8776">
                  <a:extLst>
                    <a:ext uri="{9D8B030D-6E8A-4147-A177-3AD203B41FA5}">
                      <a16:colId xmlns:a16="http://schemas.microsoft.com/office/drawing/2014/main" val="815933461"/>
                    </a:ext>
                  </a:extLst>
                </a:gridCol>
                <a:gridCol w="2260174">
                  <a:extLst>
                    <a:ext uri="{9D8B030D-6E8A-4147-A177-3AD203B41FA5}">
                      <a16:colId xmlns:a16="http://schemas.microsoft.com/office/drawing/2014/main" val="1321372150"/>
                    </a:ext>
                  </a:extLst>
                </a:gridCol>
                <a:gridCol w="1297666">
                  <a:extLst>
                    <a:ext uri="{9D8B030D-6E8A-4147-A177-3AD203B41FA5}">
                      <a16:colId xmlns:a16="http://schemas.microsoft.com/office/drawing/2014/main" val="367106161"/>
                    </a:ext>
                  </a:extLst>
                </a:gridCol>
                <a:gridCol w="2956272">
                  <a:extLst>
                    <a:ext uri="{9D8B030D-6E8A-4147-A177-3AD203B41FA5}">
                      <a16:colId xmlns:a16="http://schemas.microsoft.com/office/drawing/2014/main" val="319076943"/>
                    </a:ext>
                  </a:extLst>
                </a:gridCol>
                <a:gridCol w="1283342">
                  <a:extLst>
                    <a:ext uri="{9D8B030D-6E8A-4147-A177-3AD203B41FA5}">
                      <a16:colId xmlns:a16="http://schemas.microsoft.com/office/drawing/2014/main" val="665381944"/>
                    </a:ext>
                  </a:extLst>
                </a:gridCol>
              </a:tblGrid>
              <a:tr h="4858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>
                          <a:effectLst/>
                        </a:rPr>
                        <a:t>Nombre institución</a:t>
                      </a:r>
                      <a:endParaRPr lang="es-C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>
                          <a:effectLst/>
                        </a:rPr>
                        <a:t>Unidad  admisión</a:t>
                      </a:r>
                      <a:endParaRPr lang="es-C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>
                          <a:effectLst/>
                        </a:rPr>
                        <a:t>Dependencia</a:t>
                      </a:r>
                      <a:endParaRPr lang="es-C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>
                          <a:effectLst/>
                        </a:rPr>
                        <a:t>Difusión carreras</a:t>
                      </a:r>
                      <a:endParaRPr lang="es-C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>
                          <a:effectLst/>
                        </a:rPr>
                        <a:t>Dependencia</a:t>
                      </a:r>
                      <a:endParaRPr lang="es-C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ctr"/>
                </a:tc>
                <a:extLst>
                  <a:ext uri="{0D108BD9-81ED-4DB2-BD59-A6C34878D82A}">
                    <a16:rowId xmlns:a16="http://schemas.microsoft.com/office/drawing/2014/main" val="3701276847"/>
                  </a:ext>
                </a:extLst>
              </a:tr>
              <a:tr h="161945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u="none" strike="noStrike">
                          <a:effectLst/>
                        </a:rPr>
                        <a:t>Universidad de Santiago de Chile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u="none" strike="noStrike">
                          <a:effectLst/>
                        </a:rPr>
                        <a:t>Unidad de Admisión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u="none" strike="noStrike">
                          <a:effectLst/>
                        </a:rPr>
                        <a:t>VRA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u="none" strike="noStrike">
                          <a:effectLst/>
                        </a:rPr>
                        <a:t>Departamento de Difusión de Oferta Académica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u="none" strike="noStrike">
                          <a:effectLst/>
                        </a:rPr>
                        <a:t>DIRCOM . Prorrectoria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b"/>
                </a:tc>
                <a:extLst>
                  <a:ext uri="{0D108BD9-81ED-4DB2-BD59-A6C34878D82A}">
                    <a16:rowId xmlns:a16="http://schemas.microsoft.com/office/drawing/2014/main" val="1659044298"/>
                  </a:ext>
                </a:extLst>
              </a:tr>
              <a:tr h="161945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u="none" strike="noStrike">
                          <a:effectLst/>
                        </a:rPr>
                        <a:t>Universidad del Bío-Bío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u="none" strike="noStrike">
                          <a:effectLst/>
                        </a:rPr>
                        <a:t>Dir. de Admisión y Registros Académicos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u="none" strike="noStrike">
                          <a:effectLst/>
                        </a:rPr>
                        <a:t>VRA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u="none" strike="noStrike">
                          <a:effectLst/>
                        </a:rPr>
                        <a:t>Dirección General de Comunicación Estratégica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u="none" strike="noStrike">
                          <a:effectLst/>
                        </a:rPr>
                        <a:t>DGCE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b"/>
                </a:tc>
                <a:extLst>
                  <a:ext uri="{0D108BD9-81ED-4DB2-BD59-A6C34878D82A}">
                    <a16:rowId xmlns:a16="http://schemas.microsoft.com/office/drawing/2014/main" val="110151057"/>
                  </a:ext>
                </a:extLst>
              </a:tr>
              <a:tr h="161945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u="none" strike="noStrike">
                          <a:effectLst/>
                        </a:rPr>
                        <a:t>Universidad Tecnológica Metropolitana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u="none" strike="noStrike">
                          <a:effectLst/>
                        </a:rPr>
                        <a:t>Direccion general de docencia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u="none" strike="noStrike">
                          <a:effectLst/>
                        </a:rPr>
                        <a:t>VRA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u="none" strike="noStrike">
                          <a:effectLst/>
                        </a:rPr>
                        <a:t>Gabinete de Rectoría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u="none" strike="noStrike">
                          <a:effectLst/>
                        </a:rPr>
                        <a:t>rectoria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b"/>
                </a:tc>
                <a:extLst>
                  <a:ext uri="{0D108BD9-81ED-4DB2-BD59-A6C34878D82A}">
                    <a16:rowId xmlns:a16="http://schemas.microsoft.com/office/drawing/2014/main" val="1537238097"/>
                  </a:ext>
                </a:extLst>
              </a:tr>
              <a:tr h="161945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u="none" strike="noStrike">
                          <a:effectLst/>
                        </a:rPr>
                        <a:t>Pontificia Universidad Católica de Valparaíso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u="none" strike="noStrike">
                          <a:effectLst/>
                        </a:rPr>
                        <a:t>Unidad de Admisión y Registro Curricular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u="none" strike="noStrike">
                          <a:effectLst/>
                        </a:rPr>
                        <a:t>DPD-VRA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u="none" strike="noStrike">
                          <a:effectLst/>
                        </a:rPr>
                        <a:t>Prog. Difusión de pre y postgrado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u="none" strike="noStrike">
                          <a:effectLst/>
                        </a:rPr>
                        <a:t>DGVM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b"/>
                </a:tc>
                <a:extLst>
                  <a:ext uri="{0D108BD9-81ED-4DB2-BD59-A6C34878D82A}">
                    <a16:rowId xmlns:a16="http://schemas.microsoft.com/office/drawing/2014/main" val="1697479080"/>
                  </a:ext>
                </a:extLst>
              </a:tr>
              <a:tr h="161945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u="none" strike="noStrike">
                          <a:effectLst/>
                        </a:rPr>
                        <a:t>Universidad Alberto Hurtado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u="none" strike="noStrike">
                          <a:effectLst/>
                        </a:rPr>
                        <a:t>Dir. Admisión y Registro 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u="none" strike="noStrike">
                          <a:effectLst/>
                        </a:rPr>
                        <a:t>VRA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u="none" strike="noStrike">
                          <a:effectLst/>
                        </a:rPr>
                        <a:t>dir. de difusión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u="none" strike="noStrike">
                          <a:effectLst/>
                        </a:rPr>
                        <a:t>VRA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b"/>
                </a:tc>
                <a:extLst>
                  <a:ext uri="{0D108BD9-81ED-4DB2-BD59-A6C34878D82A}">
                    <a16:rowId xmlns:a16="http://schemas.microsoft.com/office/drawing/2014/main" val="2889541872"/>
                  </a:ext>
                </a:extLst>
              </a:tr>
              <a:tr h="161945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u="none" strike="noStrike">
                          <a:effectLst/>
                        </a:rPr>
                        <a:t>Universidad Católica de la Santísima Concepción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u="none" strike="noStrike">
                          <a:effectLst/>
                        </a:rPr>
                        <a:t>Dir. Admisión y Registro académico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u="none" strike="noStrike">
                          <a:effectLst/>
                        </a:rPr>
                        <a:t>VRA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u="none" strike="noStrike">
                          <a:effectLst/>
                        </a:rPr>
                        <a:t>Unidad de difusión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u="none" strike="noStrike">
                          <a:effectLst/>
                        </a:rPr>
                        <a:t>VRVM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b"/>
                </a:tc>
                <a:extLst>
                  <a:ext uri="{0D108BD9-81ED-4DB2-BD59-A6C34878D82A}">
                    <a16:rowId xmlns:a16="http://schemas.microsoft.com/office/drawing/2014/main" val="2971605119"/>
                  </a:ext>
                </a:extLst>
              </a:tr>
              <a:tr h="161945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u="none" strike="noStrike">
                          <a:effectLst/>
                        </a:rPr>
                        <a:t>Universidad Católica de Temuco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u="none" strike="noStrike">
                          <a:effectLst/>
                        </a:rPr>
                        <a:t>Dir. de Admisión y Registros Académicos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u="none" strike="noStrike">
                          <a:effectLst/>
                        </a:rPr>
                        <a:t>VRA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u="none" strike="noStrike">
                          <a:effectLst/>
                        </a:rPr>
                        <a:t>Dirección de Comunicación y Marketing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u="none" strike="noStrike" dirty="0">
                          <a:effectLst/>
                        </a:rPr>
                        <a:t>VRVM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b"/>
                </a:tc>
                <a:extLst>
                  <a:ext uri="{0D108BD9-81ED-4DB2-BD59-A6C34878D82A}">
                    <a16:rowId xmlns:a16="http://schemas.microsoft.com/office/drawing/2014/main" val="24053150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2583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874E04-F998-9526-53D1-A3D53DAEF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621" y="0"/>
            <a:ext cx="8562277" cy="1325563"/>
          </a:xfrm>
        </p:spPr>
        <p:txBody>
          <a:bodyPr>
            <a:normAutofit fontScale="90000"/>
          </a:bodyPr>
          <a:lstStyle/>
          <a:p>
            <a:r>
              <a:rPr lang="es-MX" sz="4800" b="1" dirty="0">
                <a:solidFill>
                  <a:srgbClr val="C00000"/>
                </a:solidFill>
              </a:rPr>
              <a:t>Universidades con Títulos y Grados en Secretaría General</a:t>
            </a:r>
            <a:endParaRPr lang="es-ES_tradnl" sz="48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0A4E99A1-DE4D-9782-0309-BBE0658D25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139664"/>
              </p:ext>
            </p:extLst>
          </p:nvPr>
        </p:nvGraphicFramePr>
        <p:xfrm>
          <a:off x="691055" y="1178418"/>
          <a:ext cx="11353800" cy="5502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9862">
                  <a:extLst>
                    <a:ext uri="{9D8B030D-6E8A-4147-A177-3AD203B41FA5}">
                      <a16:colId xmlns:a16="http://schemas.microsoft.com/office/drawing/2014/main" val="3529749270"/>
                    </a:ext>
                  </a:extLst>
                </a:gridCol>
                <a:gridCol w="3223642">
                  <a:extLst>
                    <a:ext uri="{9D8B030D-6E8A-4147-A177-3AD203B41FA5}">
                      <a16:colId xmlns:a16="http://schemas.microsoft.com/office/drawing/2014/main" val="1105680279"/>
                    </a:ext>
                  </a:extLst>
                </a:gridCol>
                <a:gridCol w="1319464">
                  <a:extLst>
                    <a:ext uri="{9D8B030D-6E8A-4147-A177-3AD203B41FA5}">
                      <a16:colId xmlns:a16="http://schemas.microsoft.com/office/drawing/2014/main" val="3738344150"/>
                    </a:ext>
                  </a:extLst>
                </a:gridCol>
                <a:gridCol w="3005932">
                  <a:extLst>
                    <a:ext uri="{9D8B030D-6E8A-4147-A177-3AD203B41FA5}">
                      <a16:colId xmlns:a16="http://schemas.microsoft.com/office/drawing/2014/main" val="2696585397"/>
                    </a:ext>
                  </a:extLst>
                </a:gridCol>
                <a:gridCol w="1304900">
                  <a:extLst>
                    <a:ext uri="{9D8B030D-6E8A-4147-A177-3AD203B41FA5}">
                      <a16:colId xmlns:a16="http://schemas.microsoft.com/office/drawing/2014/main" val="3357539115"/>
                    </a:ext>
                  </a:extLst>
                </a:gridCol>
              </a:tblGrid>
              <a:tr h="1774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>
                          <a:effectLst/>
                        </a:rPr>
                        <a:t>Nombre institución</a:t>
                      </a:r>
                      <a:endParaRPr lang="es-C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>
                          <a:effectLst/>
                        </a:rPr>
                        <a:t>Unidad  admisión</a:t>
                      </a:r>
                      <a:endParaRPr lang="es-C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>
                          <a:effectLst/>
                        </a:rPr>
                        <a:t>Dependencia</a:t>
                      </a:r>
                      <a:endParaRPr lang="es-C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>
                          <a:effectLst/>
                        </a:rPr>
                        <a:t>Difusión carreras</a:t>
                      </a:r>
                      <a:endParaRPr lang="es-C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>
                          <a:effectLst/>
                        </a:rPr>
                        <a:t>Dependencia</a:t>
                      </a:r>
                      <a:endParaRPr lang="es-C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ctr"/>
                </a:tc>
                <a:extLst>
                  <a:ext uri="{0D108BD9-81ED-4DB2-BD59-A6C34878D82A}">
                    <a16:rowId xmlns:a16="http://schemas.microsoft.com/office/drawing/2014/main" val="2023808882"/>
                  </a:ext>
                </a:extLst>
              </a:tr>
              <a:tr h="161945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u="none" strike="noStrike" dirty="0">
                          <a:effectLst/>
                        </a:rPr>
                        <a:t>Universidad Arturo Prat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u="none" strike="noStrike" dirty="0">
                          <a:effectLst/>
                        </a:rPr>
                        <a:t>Dirección de Admisión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u="none" strike="noStrike">
                          <a:effectLst/>
                        </a:rPr>
                        <a:t>VRA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u="none" strike="noStrike">
                          <a:effectLst/>
                        </a:rPr>
                        <a:t>Dirección de Admisión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u="none" strike="noStrike">
                          <a:effectLst/>
                        </a:rPr>
                        <a:t>VRA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ctr"/>
                </a:tc>
                <a:extLst>
                  <a:ext uri="{0D108BD9-81ED-4DB2-BD59-A6C34878D82A}">
                    <a16:rowId xmlns:a16="http://schemas.microsoft.com/office/drawing/2014/main" val="1061977061"/>
                  </a:ext>
                </a:extLst>
              </a:tr>
              <a:tr h="161945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u="none" strike="noStrike">
                          <a:effectLst/>
                        </a:rPr>
                        <a:t>Universidad de Antofagasta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u="none" strike="noStrike" dirty="0" err="1">
                          <a:effectLst/>
                        </a:rPr>
                        <a:t>Direccion</a:t>
                      </a:r>
                      <a:r>
                        <a:rPr lang="es-CL" sz="1600" u="none" strike="noStrike" dirty="0">
                          <a:effectLst/>
                        </a:rPr>
                        <a:t> de Gestión Docente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u="none" strike="noStrike">
                          <a:effectLst/>
                        </a:rPr>
                        <a:t>VRA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u="none" strike="noStrike">
                          <a:effectLst/>
                        </a:rPr>
                        <a:t>Direccion de Gestión Docente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u="none" strike="noStrike">
                          <a:effectLst/>
                        </a:rPr>
                        <a:t>VRA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ctr"/>
                </a:tc>
                <a:extLst>
                  <a:ext uri="{0D108BD9-81ED-4DB2-BD59-A6C34878D82A}">
                    <a16:rowId xmlns:a16="http://schemas.microsoft.com/office/drawing/2014/main" val="1788834719"/>
                  </a:ext>
                </a:extLst>
              </a:tr>
              <a:tr h="293120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u="none" strike="noStrike">
                          <a:effectLst/>
                        </a:rPr>
                        <a:t>Universidad de Atacama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u="none" strike="noStrike" dirty="0">
                          <a:effectLst/>
                        </a:rPr>
                        <a:t>Secretaría de Estudios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u="none" strike="noStrike">
                          <a:effectLst/>
                        </a:rPr>
                        <a:t>VRA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u="none" strike="noStrike" dirty="0">
                          <a:effectLst/>
                        </a:rPr>
                        <a:t>Dir. Ext, Comunicaciones y </a:t>
                      </a:r>
                      <a:r>
                        <a:rPr lang="es-CL" sz="1600" u="none" strike="noStrike" dirty="0" err="1">
                          <a:effectLst/>
                        </a:rPr>
                        <a:t>Rel</a:t>
                      </a:r>
                      <a:r>
                        <a:rPr lang="es-CL" sz="1600" u="none" strike="noStrike" dirty="0">
                          <a:effectLst/>
                        </a:rPr>
                        <a:t> Universitarias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u="none" strike="noStrike">
                          <a:effectLst/>
                        </a:rPr>
                        <a:t>Rectoría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ctr"/>
                </a:tc>
                <a:extLst>
                  <a:ext uri="{0D108BD9-81ED-4DB2-BD59-A6C34878D82A}">
                    <a16:rowId xmlns:a16="http://schemas.microsoft.com/office/drawing/2014/main" val="1050962101"/>
                  </a:ext>
                </a:extLst>
              </a:tr>
              <a:tr h="161945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u="none" strike="noStrike">
                          <a:effectLst/>
                        </a:rPr>
                        <a:t>Universidad de Aysén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u="none" strike="noStrike">
                          <a:effectLst/>
                        </a:rPr>
                        <a:t>Escuela de pregrado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u="none" strike="noStrike" dirty="0" err="1">
                          <a:effectLst/>
                        </a:rPr>
                        <a:t>D.Académica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u="none" strike="noStrike">
                          <a:effectLst/>
                        </a:rPr>
                        <a:t>Unidad de comunicaciones 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u="none" strike="noStrike">
                          <a:effectLst/>
                        </a:rPr>
                        <a:t>DVM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ctr"/>
                </a:tc>
                <a:extLst>
                  <a:ext uri="{0D108BD9-81ED-4DB2-BD59-A6C34878D82A}">
                    <a16:rowId xmlns:a16="http://schemas.microsoft.com/office/drawing/2014/main" val="1656652767"/>
                  </a:ext>
                </a:extLst>
              </a:tr>
              <a:tr h="161945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u="none" strike="noStrike">
                          <a:effectLst/>
                        </a:rPr>
                        <a:t>Universidad de La Frontera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u="none" strike="noStrike">
                          <a:effectLst/>
                        </a:rPr>
                        <a:t>Dir. Registro Académico Estudiantil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u="none" strike="noStrike" dirty="0" err="1">
                          <a:effectLst/>
                        </a:rPr>
                        <a:t>VRPregrado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u="none" strike="noStrike" dirty="0">
                          <a:effectLst/>
                        </a:rPr>
                        <a:t>Coord. de Promoción y Difusión 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u="none" strike="noStrike">
                          <a:effectLst/>
                        </a:rPr>
                        <a:t>VRPregrado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ctr"/>
                </a:tc>
                <a:extLst>
                  <a:ext uri="{0D108BD9-81ED-4DB2-BD59-A6C34878D82A}">
                    <a16:rowId xmlns:a16="http://schemas.microsoft.com/office/drawing/2014/main" val="4270478012"/>
                  </a:ext>
                </a:extLst>
              </a:tr>
              <a:tr h="161945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u="none" strike="noStrike">
                          <a:effectLst/>
                        </a:rPr>
                        <a:t>Universidad de Los Lagos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u="none" strike="noStrike">
                          <a:effectLst/>
                        </a:rPr>
                        <a:t>Secretaría de Estudios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u="none" strike="noStrike" dirty="0">
                          <a:effectLst/>
                        </a:rPr>
                        <a:t>VRA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u="none" strike="noStrike">
                          <a:effectLst/>
                        </a:rPr>
                        <a:t>Secretaría de Estudios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u="none" strike="noStrike">
                          <a:effectLst/>
                        </a:rPr>
                        <a:t>VRA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ctr"/>
                </a:tc>
                <a:extLst>
                  <a:ext uri="{0D108BD9-81ED-4DB2-BD59-A6C34878D82A}">
                    <a16:rowId xmlns:a16="http://schemas.microsoft.com/office/drawing/2014/main" val="1299868453"/>
                  </a:ext>
                </a:extLst>
              </a:tr>
              <a:tr h="161945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u="none" strike="noStrike">
                          <a:effectLst/>
                        </a:rPr>
                        <a:t>Universidad de O'Higgins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u="none" strike="noStrike">
                          <a:effectLst/>
                        </a:rPr>
                        <a:t>Dir.  Admisión y Acceso Efectivo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u="none" strike="noStrike">
                          <a:effectLst/>
                        </a:rPr>
                        <a:t>VRA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u="none" strike="noStrike" dirty="0">
                          <a:effectLst/>
                        </a:rPr>
                        <a:t>Dir.  Admisión y Acceso Efectivo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u="none" strike="noStrike">
                          <a:effectLst/>
                        </a:rPr>
                        <a:t>VRA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ctr"/>
                </a:tc>
                <a:extLst>
                  <a:ext uri="{0D108BD9-81ED-4DB2-BD59-A6C34878D82A}">
                    <a16:rowId xmlns:a16="http://schemas.microsoft.com/office/drawing/2014/main" val="347027534"/>
                  </a:ext>
                </a:extLst>
              </a:tr>
              <a:tr h="161945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u="none" strike="noStrike">
                          <a:effectLst/>
                        </a:rPr>
                        <a:t>Universidad de Playa Ancha de Ciencias de la Educación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u="none" strike="noStrike">
                          <a:effectLst/>
                        </a:rPr>
                        <a:t>Dir.Selección y Admisión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u="none" strike="noStrike">
                          <a:effectLst/>
                        </a:rPr>
                        <a:t>VRA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u="none" strike="noStrike" dirty="0" err="1">
                          <a:effectLst/>
                        </a:rPr>
                        <a:t>Dir.Selección</a:t>
                      </a:r>
                      <a:r>
                        <a:rPr lang="es-CL" sz="1600" u="none" strike="noStrike" dirty="0">
                          <a:effectLst/>
                        </a:rPr>
                        <a:t> y Admisión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u="none" strike="noStrike">
                          <a:effectLst/>
                        </a:rPr>
                        <a:t>VRA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ctr"/>
                </a:tc>
                <a:extLst>
                  <a:ext uri="{0D108BD9-81ED-4DB2-BD59-A6C34878D82A}">
                    <a16:rowId xmlns:a16="http://schemas.microsoft.com/office/drawing/2014/main" val="462468759"/>
                  </a:ext>
                </a:extLst>
              </a:tr>
              <a:tr h="161945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u="none" strike="noStrike">
                          <a:effectLst/>
                        </a:rPr>
                        <a:t>Universidad de Valparaíso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u="none" strike="noStrike">
                          <a:effectLst/>
                        </a:rPr>
                        <a:t>Secretaría de Estudios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u="none" strike="noStrike">
                          <a:effectLst/>
                        </a:rPr>
                        <a:t>VRA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u="none" strike="noStrike" dirty="0">
                          <a:effectLst/>
                        </a:rPr>
                        <a:t>Secretaría de Estudios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u="none" strike="noStrike">
                          <a:effectLst/>
                        </a:rPr>
                        <a:t>VRA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ctr"/>
                </a:tc>
                <a:extLst>
                  <a:ext uri="{0D108BD9-81ED-4DB2-BD59-A6C34878D82A}">
                    <a16:rowId xmlns:a16="http://schemas.microsoft.com/office/drawing/2014/main" val="1800468294"/>
                  </a:ext>
                </a:extLst>
              </a:tr>
              <a:tr h="293120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u="none" strike="noStrike">
                          <a:effectLst/>
                        </a:rPr>
                        <a:t>Universidad Metropolitana de Ciencias de la Educación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u="none" strike="noStrike">
                          <a:effectLst/>
                        </a:rPr>
                        <a:t>ADMISIÓN Y REGISTRO CURRICULAR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u="none" strike="noStrike">
                          <a:effectLst/>
                        </a:rPr>
                        <a:t>VRA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u="none" strike="noStrike" dirty="0">
                          <a:effectLst/>
                        </a:rPr>
                        <a:t>Dir. VINCULACIÓN CON EL MEDIO Y EXTENSIÓN | OF. MARKETING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u="none" strike="noStrike">
                          <a:effectLst/>
                        </a:rPr>
                        <a:t>DVME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ctr"/>
                </a:tc>
                <a:extLst>
                  <a:ext uri="{0D108BD9-81ED-4DB2-BD59-A6C34878D82A}">
                    <a16:rowId xmlns:a16="http://schemas.microsoft.com/office/drawing/2014/main" val="380780053"/>
                  </a:ext>
                </a:extLst>
              </a:tr>
              <a:tr h="161945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u="none" strike="noStrike" dirty="0">
                          <a:effectLst/>
                        </a:rPr>
                        <a:t>Universidad Andrés Bello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u="none" strike="noStrike">
                          <a:effectLst/>
                        </a:rPr>
                        <a:t>Dir. General de Adm. Y difusión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u="none" strike="noStrike">
                          <a:effectLst/>
                        </a:rPr>
                        <a:t>VRSUyEE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u="none" strike="noStrike" dirty="0">
                          <a:effectLst/>
                        </a:rPr>
                        <a:t>Dir. General de </a:t>
                      </a:r>
                      <a:r>
                        <a:rPr lang="es-CL" sz="1600" u="none" strike="noStrike" dirty="0" err="1">
                          <a:effectLst/>
                        </a:rPr>
                        <a:t>Adm</a:t>
                      </a:r>
                      <a:r>
                        <a:rPr lang="es-CL" sz="1600" u="none" strike="noStrike" dirty="0">
                          <a:effectLst/>
                        </a:rPr>
                        <a:t>. Y difusión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u="none" strike="noStrike">
                          <a:effectLst/>
                        </a:rPr>
                        <a:t>VRSUyEE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ctr"/>
                </a:tc>
                <a:extLst>
                  <a:ext uri="{0D108BD9-81ED-4DB2-BD59-A6C34878D82A}">
                    <a16:rowId xmlns:a16="http://schemas.microsoft.com/office/drawing/2014/main" val="497333484"/>
                  </a:ext>
                </a:extLst>
              </a:tr>
              <a:tr h="161945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u="none" strike="noStrike">
                          <a:effectLst/>
                        </a:rPr>
                        <a:t>Universidad Central de Chile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u="none" strike="noStrike">
                          <a:effectLst/>
                        </a:rPr>
                        <a:t>Dirección de Admisión y difusión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u="none" strike="noStrike">
                          <a:effectLst/>
                        </a:rPr>
                        <a:t>VRDesarrollo I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u="none" strike="noStrike">
                          <a:effectLst/>
                        </a:rPr>
                        <a:t>Dirección de Admisión y difusión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u="none" strike="noStrike">
                          <a:effectLst/>
                        </a:rPr>
                        <a:t>VRDesarrollo I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ctr"/>
                </a:tc>
                <a:extLst>
                  <a:ext uri="{0D108BD9-81ED-4DB2-BD59-A6C34878D82A}">
                    <a16:rowId xmlns:a16="http://schemas.microsoft.com/office/drawing/2014/main" val="1183215030"/>
                  </a:ext>
                </a:extLst>
              </a:tr>
              <a:tr h="161945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u="none" strike="noStrike" dirty="0">
                          <a:effectLst/>
                        </a:rPr>
                        <a:t>U Católica del Maule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u="none" strike="noStrike">
                          <a:effectLst/>
                        </a:rPr>
                        <a:t>Dpto.  REGISTRO ACADÉMICO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u="none" strike="noStrike">
                          <a:effectLst/>
                        </a:rPr>
                        <a:t>DGP-VRA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u="none" strike="noStrike" dirty="0" err="1">
                          <a:effectLst/>
                        </a:rPr>
                        <a:t>Direccion</a:t>
                      </a:r>
                      <a:r>
                        <a:rPr lang="es-CL" sz="1600" u="none" strike="noStrike" dirty="0">
                          <a:effectLst/>
                        </a:rPr>
                        <a:t> de Comunicaciones 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ctr"/>
                </a:tc>
                <a:extLst>
                  <a:ext uri="{0D108BD9-81ED-4DB2-BD59-A6C34878D82A}">
                    <a16:rowId xmlns:a16="http://schemas.microsoft.com/office/drawing/2014/main" val="2069051388"/>
                  </a:ext>
                </a:extLst>
              </a:tr>
              <a:tr h="161945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u="none" strike="noStrike" dirty="0">
                          <a:effectLst/>
                        </a:rPr>
                        <a:t>U Católica del Norte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u="none" strike="noStrike">
                          <a:effectLst/>
                        </a:rPr>
                        <a:t>Dpto. de admisión y matrícula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u="none" strike="noStrike">
                          <a:effectLst/>
                        </a:rPr>
                        <a:t>DP-VRA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u="none" strike="noStrike" dirty="0">
                          <a:effectLst/>
                        </a:rPr>
                        <a:t>Dpto. de admisión y matrícula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u="none" strike="noStrike">
                          <a:effectLst/>
                        </a:rPr>
                        <a:t>DP-VRA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ctr"/>
                </a:tc>
                <a:extLst>
                  <a:ext uri="{0D108BD9-81ED-4DB2-BD59-A6C34878D82A}">
                    <a16:rowId xmlns:a16="http://schemas.microsoft.com/office/drawing/2014/main" val="4074056463"/>
                  </a:ext>
                </a:extLst>
              </a:tr>
              <a:tr h="293120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u="none" strike="noStrike" dirty="0">
                          <a:effectLst/>
                        </a:rPr>
                        <a:t>Universidad de Concepción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u="none" strike="noStrike">
                          <a:effectLst/>
                        </a:rPr>
                        <a:t>Unidad de Admisión y Registro Académico Estudiantil 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u="none" strike="noStrike">
                          <a:effectLst/>
                        </a:rPr>
                        <a:t>DD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u="none" strike="noStrike" dirty="0">
                          <a:effectLst/>
                        </a:rPr>
                        <a:t>Dir. de Comunicaciones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u="none" strike="noStrike" dirty="0">
                          <a:effectLst/>
                        </a:rPr>
                        <a:t>VRVM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ctr"/>
                </a:tc>
                <a:extLst>
                  <a:ext uri="{0D108BD9-81ED-4DB2-BD59-A6C34878D82A}">
                    <a16:rowId xmlns:a16="http://schemas.microsoft.com/office/drawing/2014/main" val="1750979226"/>
                  </a:ext>
                </a:extLst>
              </a:tr>
              <a:tr h="161945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u="none" strike="noStrike">
                          <a:effectLst/>
                        </a:rPr>
                        <a:t>Universidad Técnica Federico Santa María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u="none" strike="noStrike">
                          <a:effectLst/>
                        </a:rPr>
                        <a:t>Dirección de Admisión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u="none" strike="noStrike">
                          <a:effectLst/>
                        </a:rPr>
                        <a:t>VRA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u="none" strike="noStrike">
                          <a:effectLst/>
                        </a:rPr>
                        <a:t>Dirección de Admisión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u="none" strike="noStrike" dirty="0">
                          <a:effectLst/>
                        </a:rPr>
                        <a:t>VRA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7" marR="8097" marT="8097" marB="0" anchor="ctr"/>
                </a:tc>
                <a:extLst>
                  <a:ext uri="{0D108BD9-81ED-4DB2-BD59-A6C34878D82A}">
                    <a16:rowId xmlns:a16="http://schemas.microsoft.com/office/drawing/2014/main" val="19202231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0897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874E04-F998-9526-53D1-A3D53DAEF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1600" y="114081"/>
            <a:ext cx="8562277" cy="1325563"/>
          </a:xfrm>
        </p:spPr>
        <p:txBody>
          <a:bodyPr>
            <a:normAutofit fontScale="90000"/>
          </a:bodyPr>
          <a:lstStyle/>
          <a:p>
            <a:r>
              <a:rPr lang="es-MX" sz="4800" b="1" dirty="0">
                <a:solidFill>
                  <a:srgbClr val="C00000"/>
                </a:solidFill>
              </a:rPr>
              <a:t>Difusión depende de una unidad de la VRA</a:t>
            </a:r>
            <a:endParaRPr lang="es-ES_tradnl" sz="48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BD912F2-CA1D-2BAD-BE13-7AFEA85F95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802844"/>
              </p:ext>
            </p:extLst>
          </p:nvPr>
        </p:nvGraphicFramePr>
        <p:xfrm>
          <a:off x="617482" y="1439644"/>
          <a:ext cx="11143594" cy="5239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3449">
                  <a:extLst>
                    <a:ext uri="{9D8B030D-6E8A-4147-A177-3AD203B41FA5}">
                      <a16:colId xmlns:a16="http://schemas.microsoft.com/office/drawing/2014/main" val="1858760196"/>
                    </a:ext>
                  </a:extLst>
                </a:gridCol>
                <a:gridCol w="2708248">
                  <a:extLst>
                    <a:ext uri="{9D8B030D-6E8A-4147-A177-3AD203B41FA5}">
                      <a16:colId xmlns:a16="http://schemas.microsoft.com/office/drawing/2014/main" val="2658018229"/>
                    </a:ext>
                  </a:extLst>
                </a:gridCol>
                <a:gridCol w="1093125">
                  <a:extLst>
                    <a:ext uri="{9D8B030D-6E8A-4147-A177-3AD203B41FA5}">
                      <a16:colId xmlns:a16="http://schemas.microsoft.com/office/drawing/2014/main" val="341597367"/>
                    </a:ext>
                  </a:extLst>
                </a:gridCol>
                <a:gridCol w="2490297">
                  <a:extLst>
                    <a:ext uri="{9D8B030D-6E8A-4147-A177-3AD203B41FA5}">
                      <a16:colId xmlns:a16="http://schemas.microsoft.com/office/drawing/2014/main" val="3027126363"/>
                    </a:ext>
                  </a:extLst>
                </a:gridCol>
                <a:gridCol w="1081059">
                  <a:extLst>
                    <a:ext uri="{9D8B030D-6E8A-4147-A177-3AD203B41FA5}">
                      <a16:colId xmlns:a16="http://schemas.microsoft.com/office/drawing/2014/main" val="3949634748"/>
                    </a:ext>
                  </a:extLst>
                </a:gridCol>
                <a:gridCol w="1737416">
                  <a:extLst>
                    <a:ext uri="{9D8B030D-6E8A-4147-A177-3AD203B41FA5}">
                      <a16:colId xmlns:a16="http://schemas.microsoft.com/office/drawing/2014/main" val="260899108"/>
                    </a:ext>
                  </a:extLst>
                </a:gridCol>
              </a:tblGrid>
              <a:tr h="2840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u="none" strike="noStrike">
                          <a:effectLst/>
                        </a:rPr>
                        <a:t>Nombre institución</a:t>
                      </a:r>
                      <a:endParaRPr lang="es-C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4" marR="6834" marT="68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u="none" strike="noStrike" dirty="0">
                          <a:effectLst/>
                        </a:rPr>
                        <a:t>Unidad  admisión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4" marR="6834" marT="68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u="none" strike="noStrike">
                          <a:effectLst/>
                        </a:rPr>
                        <a:t>Dependencia</a:t>
                      </a:r>
                      <a:endParaRPr lang="es-C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4" marR="6834" marT="68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u="none" strike="noStrike">
                          <a:effectLst/>
                        </a:rPr>
                        <a:t>Difusión carreras</a:t>
                      </a:r>
                      <a:endParaRPr lang="es-C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4" marR="6834" marT="68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u="none" strike="noStrike">
                          <a:effectLst/>
                        </a:rPr>
                        <a:t>Dependencia</a:t>
                      </a:r>
                      <a:endParaRPr lang="es-C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4" marR="6834" marT="68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u="none" strike="noStrike">
                          <a:effectLst/>
                        </a:rPr>
                        <a:t>Títuos y Grados</a:t>
                      </a:r>
                      <a:endParaRPr lang="es-C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4" marR="6834" marT="6834" marB="0" anchor="ctr"/>
                </a:tc>
                <a:extLst>
                  <a:ext uri="{0D108BD9-81ED-4DB2-BD59-A6C34878D82A}">
                    <a16:rowId xmlns:a16="http://schemas.microsoft.com/office/drawing/2014/main" val="3152966042"/>
                  </a:ext>
                </a:extLst>
              </a:tr>
              <a:tr h="136685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>
                          <a:effectLst/>
                        </a:rPr>
                        <a:t>Universidad Arturo Prat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u="none" strike="noStrike">
                          <a:effectLst/>
                        </a:rPr>
                        <a:t>Dirección de Admisión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>
                          <a:effectLst/>
                        </a:rPr>
                        <a:t>VRA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u="none" strike="noStrike">
                          <a:effectLst/>
                        </a:rPr>
                        <a:t>Dirección de Admisión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>
                          <a:effectLst/>
                        </a:rPr>
                        <a:t>VRA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>
                          <a:effectLst/>
                        </a:rPr>
                        <a:t>Secretaría General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4" marR="6834" marT="6834" marB="0" anchor="b"/>
                </a:tc>
                <a:extLst>
                  <a:ext uri="{0D108BD9-81ED-4DB2-BD59-A6C34878D82A}">
                    <a16:rowId xmlns:a16="http://schemas.microsoft.com/office/drawing/2014/main" val="2828953167"/>
                  </a:ext>
                </a:extLst>
              </a:tr>
              <a:tr h="136685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>
                          <a:effectLst/>
                        </a:rPr>
                        <a:t>Universidad de Antofagasta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u="none" strike="noStrike">
                          <a:effectLst/>
                        </a:rPr>
                        <a:t>Direccion de Gestión Docente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>
                          <a:effectLst/>
                        </a:rPr>
                        <a:t>VRA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u="none" strike="noStrike">
                          <a:effectLst/>
                        </a:rPr>
                        <a:t>Direccion de Gestión Docente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>
                          <a:effectLst/>
                        </a:rPr>
                        <a:t>VRA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>
                          <a:effectLst/>
                        </a:rPr>
                        <a:t>Secretaría General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4" marR="6834" marT="6834" marB="0" anchor="b"/>
                </a:tc>
                <a:extLst>
                  <a:ext uri="{0D108BD9-81ED-4DB2-BD59-A6C34878D82A}">
                    <a16:rowId xmlns:a16="http://schemas.microsoft.com/office/drawing/2014/main" val="3349560466"/>
                  </a:ext>
                </a:extLst>
              </a:tr>
              <a:tr h="247399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>
                          <a:effectLst/>
                        </a:rPr>
                        <a:t>Universidad de Chile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u="none" strike="noStrike">
                          <a:effectLst/>
                        </a:rPr>
                        <a:t>Unidad de Admisión y Registros Académicos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>
                          <a:effectLst/>
                        </a:rPr>
                        <a:t>VR asuntos académicos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u="none" strike="noStrike">
                          <a:effectLst/>
                        </a:rPr>
                        <a:t>Unidad de Admisión y Registros Académicos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>
                          <a:effectLst/>
                        </a:rPr>
                        <a:t>VAA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>
                          <a:effectLst/>
                        </a:rPr>
                        <a:t>Prorrectoría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4" marR="6834" marT="6834" marB="0" anchor="b"/>
                </a:tc>
                <a:extLst>
                  <a:ext uri="{0D108BD9-81ED-4DB2-BD59-A6C34878D82A}">
                    <a16:rowId xmlns:a16="http://schemas.microsoft.com/office/drawing/2014/main" val="272530413"/>
                  </a:ext>
                </a:extLst>
              </a:tr>
              <a:tr h="136685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>
                          <a:effectLst/>
                        </a:rPr>
                        <a:t>Universidad de La Frontera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u="none" strike="noStrike">
                          <a:effectLst/>
                        </a:rPr>
                        <a:t>Dir. Registro Académico Estudiantil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>
                          <a:effectLst/>
                        </a:rPr>
                        <a:t>VRPregrado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u="none" strike="noStrike" dirty="0">
                          <a:effectLst/>
                        </a:rPr>
                        <a:t>Coord. de Promoción y Difusión 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>
                          <a:effectLst/>
                        </a:rPr>
                        <a:t>VRPregrado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>
                          <a:effectLst/>
                        </a:rPr>
                        <a:t>Secretaría General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4" marR="6834" marT="6834" marB="0" anchor="b"/>
                </a:tc>
                <a:extLst>
                  <a:ext uri="{0D108BD9-81ED-4DB2-BD59-A6C34878D82A}">
                    <a16:rowId xmlns:a16="http://schemas.microsoft.com/office/drawing/2014/main" val="467295936"/>
                  </a:ext>
                </a:extLst>
              </a:tr>
              <a:tr h="136685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>
                          <a:effectLst/>
                        </a:rPr>
                        <a:t>Universidad de La Serena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u="none" strike="noStrike">
                          <a:effectLst/>
                        </a:rPr>
                        <a:t>Departamento de Admisión y Matrícula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>
                          <a:effectLst/>
                        </a:rPr>
                        <a:t>VRA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u="none" strike="noStrike">
                          <a:effectLst/>
                        </a:rPr>
                        <a:t>Departamento de Admisión y Matrícula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>
                          <a:effectLst/>
                        </a:rPr>
                        <a:t>VRA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>
                          <a:effectLst/>
                        </a:rPr>
                        <a:t>Dpto. Registro Académico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4" marR="6834" marT="6834" marB="0" anchor="b"/>
                </a:tc>
                <a:extLst>
                  <a:ext uri="{0D108BD9-81ED-4DB2-BD59-A6C34878D82A}">
                    <a16:rowId xmlns:a16="http://schemas.microsoft.com/office/drawing/2014/main" val="805241141"/>
                  </a:ext>
                </a:extLst>
              </a:tr>
              <a:tr h="136685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>
                          <a:effectLst/>
                        </a:rPr>
                        <a:t>Universidad de Los Lagos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u="none" strike="noStrike">
                          <a:effectLst/>
                        </a:rPr>
                        <a:t>Secretaría de Estudios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>
                          <a:effectLst/>
                        </a:rPr>
                        <a:t>VRA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u="none" strike="noStrike">
                          <a:effectLst/>
                        </a:rPr>
                        <a:t>Secretaría de Estudios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>
                          <a:effectLst/>
                        </a:rPr>
                        <a:t>VRA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>
                          <a:effectLst/>
                        </a:rPr>
                        <a:t>Secretaría General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4" marR="6834" marT="6834" marB="0" anchor="b"/>
                </a:tc>
                <a:extLst>
                  <a:ext uri="{0D108BD9-81ED-4DB2-BD59-A6C34878D82A}">
                    <a16:rowId xmlns:a16="http://schemas.microsoft.com/office/drawing/2014/main" val="1754588267"/>
                  </a:ext>
                </a:extLst>
              </a:tr>
              <a:tr h="136685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>
                          <a:effectLst/>
                        </a:rPr>
                        <a:t>Universidad de Magallanes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u="none" strike="noStrike">
                          <a:effectLst/>
                        </a:rPr>
                        <a:t>Dir. Admisión, Registro y Titulación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>
                          <a:effectLst/>
                        </a:rPr>
                        <a:t>VRA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u="none" strike="noStrike">
                          <a:effectLst/>
                        </a:rPr>
                        <a:t>Dir. Admisión, Registro y Titulación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>
                          <a:effectLst/>
                        </a:rPr>
                        <a:t>VRA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u="none" strike="noStrike">
                          <a:effectLst/>
                        </a:rPr>
                        <a:t>Dir. Admisión, Registro y Titulación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4" marR="6834" marT="6834" marB="0" anchor="b"/>
                </a:tc>
                <a:extLst>
                  <a:ext uri="{0D108BD9-81ED-4DB2-BD59-A6C34878D82A}">
                    <a16:rowId xmlns:a16="http://schemas.microsoft.com/office/drawing/2014/main" val="1358718733"/>
                  </a:ext>
                </a:extLst>
              </a:tr>
              <a:tr h="136685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>
                          <a:effectLst/>
                        </a:rPr>
                        <a:t>Universidad de O'Higgins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u="none" strike="noStrike">
                          <a:effectLst/>
                        </a:rPr>
                        <a:t>Dir.  Admisión y Acceso Efectivo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>
                          <a:effectLst/>
                        </a:rPr>
                        <a:t>VRA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u="none" strike="noStrike">
                          <a:effectLst/>
                        </a:rPr>
                        <a:t>Dir.  Admisión y Acceso Efectivo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>
                          <a:effectLst/>
                        </a:rPr>
                        <a:t>VRA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>
                          <a:effectLst/>
                        </a:rPr>
                        <a:t>Secretaría General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4" marR="6834" marT="6834" marB="0" anchor="b"/>
                </a:tc>
                <a:extLst>
                  <a:ext uri="{0D108BD9-81ED-4DB2-BD59-A6C34878D82A}">
                    <a16:rowId xmlns:a16="http://schemas.microsoft.com/office/drawing/2014/main" val="2096617232"/>
                  </a:ext>
                </a:extLst>
              </a:tr>
              <a:tr h="136685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>
                          <a:effectLst/>
                        </a:rPr>
                        <a:t>U.  de Playa Ancha de Cs. de la Educación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u="none" strike="noStrike">
                          <a:effectLst/>
                        </a:rPr>
                        <a:t>Dir.Selección y Admisión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>
                          <a:effectLst/>
                        </a:rPr>
                        <a:t>VRA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u="none" strike="noStrike">
                          <a:effectLst/>
                        </a:rPr>
                        <a:t>Dir.Selección y Admisión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>
                          <a:effectLst/>
                        </a:rPr>
                        <a:t>VRA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>
                          <a:effectLst/>
                        </a:rPr>
                        <a:t>Secretaría General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4" marR="6834" marT="6834" marB="0" anchor="b"/>
                </a:tc>
                <a:extLst>
                  <a:ext uri="{0D108BD9-81ED-4DB2-BD59-A6C34878D82A}">
                    <a16:rowId xmlns:a16="http://schemas.microsoft.com/office/drawing/2014/main" val="1217180072"/>
                  </a:ext>
                </a:extLst>
              </a:tr>
              <a:tr h="247399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>
                          <a:effectLst/>
                        </a:rPr>
                        <a:t>Universidad de Talca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u="none" strike="noStrike">
                          <a:effectLst/>
                        </a:rPr>
                        <a:t>Direccion  de Admisión y vinculación con el sistema escolar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>
                          <a:effectLst/>
                        </a:rPr>
                        <a:t>VRA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u="none" strike="noStrike">
                          <a:effectLst/>
                        </a:rPr>
                        <a:t>Direccion  de Admisión y vinculación con el sistema escolar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>
                          <a:effectLst/>
                        </a:rPr>
                        <a:t>VRA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u="none" strike="noStrike">
                          <a:effectLst/>
                        </a:rPr>
                        <a:t>Departamento de Registro Académico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4" marR="6834" marT="6834" marB="0" anchor="b"/>
                </a:tc>
                <a:extLst>
                  <a:ext uri="{0D108BD9-81ED-4DB2-BD59-A6C34878D82A}">
                    <a16:rowId xmlns:a16="http://schemas.microsoft.com/office/drawing/2014/main" val="1015660589"/>
                  </a:ext>
                </a:extLst>
              </a:tr>
              <a:tr h="136685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>
                          <a:effectLst/>
                        </a:rPr>
                        <a:t>Universidad de Valparaíso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u="none" strike="noStrike">
                          <a:effectLst/>
                        </a:rPr>
                        <a:t>Secretaría de Estudios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>
                          <a:effectLst/>
                        </a:rPr>
                        <a:t>VRA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u="none" strike="noStrike">
                          <a:effectLst/>
                        </a:rPr>
                        <a:t>Secretaría de Estudios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>
                          <a:effectLst/>
                        </a:rPr>
                        <a:t>VRA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>
                          <a:effectLst/>
                        </a:rPr>
                        <a:t>Secretaría General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4" marR="6834" marT="6834" marB="0" anchor="b"/>
                </a:tc>
                <a:extLst>
                  <a:ext uri="{0D108BD9-81ED-4DB2-BD59-A6C34878D82A}">
                    <a16:rowId xmlns:a16="http://schemas.microsoft.com/office/drawing/2014/main" val="293954820"/>
                  </a:ext>
                </a:extLst>
              </a:tr>
              <a:tr h="136685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>
                          <a:effectLst/>
                        </a:rPr>
                        <a:t>Universidad Bernardo O'Higgins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u="none" strike="noStrike">
                          <a:effectLst/>
                        </a:rPr>
                        <a:t>Dirección de Admisión y Acceso Efectivo 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>
                          <a:effectLst/>
                        </a:rPr>
                        <a:t>VRA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u="none" strike="noStrike">
                          <a:effectLst/>
                        </a:rPr>
                        <a:t>Dirección de Admisión y Acceso Efectivo 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>
                          <a:effectLst/>
                        </a:rPr>
                        <a:t>VRA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u="none" strike="noStrike">
                          <a:effectLst/>
                        </a:rPr>
                        <a:t>Dirección de Gestión Académica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4" marR="6834" marT="6834" marB="0" anchor="b"/>
                </a:tc>
                <a:extLst>
                  <a:ext uri="{0D108BD9-81ED-4DB2-BD59-A6C34878D82A}">
                    <a16:rowId xmlns:a16="http://schemas.microsoft.com/office/drawing/2014/main" val="3461507041"/>
                  </a:ext>
                </a:extLst>
              </a:tr>
              <a:tr h="136685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>
                          <a:effectLst/>
                        </a:rPr>
                        <a:t>Pontificia Universidad Católica de Chile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u="none" strike="noStrike">
                          <a:effectLst/>
                        </a:rPr>
                        <a:t>Direccion de admisión y financiamiento Est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>
                          <a:effectLst/>
                        </a:rPr>
                        <a:t>VRA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u="none" strike="noStrike">
                          <a:effectLst/>
                        </a:rPr>
                        <a:t>Direccion de admisión y financiamiento Est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>
                          <a:effectLst/>
                        </a:rPr>
                        <a:t>VRA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u="none" strike="noStrike">
                          <a:effectLst/>
                        </a:rPr>
                        <a:t>Dir. de registo académico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4" marR="6834" marT="6834" marB="0" anchor="b"/>
                </a:tc>
                <a:extLst>
                  <a:ext uri="{0D108BD9-81ED-4DB2-BD59-A6C34878D82A}">
                    <a16:rowId xmlns:a16="http://schemas.microsoft.com/office/drawing/2014/main" val="1208122777"/>
                  </a:ext>
                </a:extLst>
              </a:tr>
              <a:tr h="136685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>
                          <a:effectLst/>
                        </a:rPr>
                        <a:t>Universidad Alberto Hurtado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u="none" strike="noStrike">
                          <a:effectLst/>
                        </a:rPr>
                        <a:t>Dir. Admisión y Registro 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>
                          <a:effectLst/>
                        </a:rPr>
                        <a:t>VRA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u="none" strike="noStrike">
                          <a:effectLst/>
                        </a:rPr>
                        <a:t>dir. de difusión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>
                          <a:effectLst/>
                        </a:rPr>
                        <a:t>VRA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u="none" strike="noStrike">
                          <a:effectLst/>
                        </a:rPr>
                        <a:t>Dir. Admisión y Registro 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4" marR="6834" marT="6834" marB="0" anchor="b"/>
                </a:tc>
                <a:extLst>
                  <a:ext uri="{0D108BD9-81ED-4DB2-BD59-A6C34878D82A}">
                    <a16:rowId xmlns:a16="http://schemas.microsoft.com/office/drawing/2014/main" val="469044948"/>
                  </a:ext>
                </a:extLst>
              </a:tr>
              <a:tr h="136685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>
                          <a:effectLst/>
                        </a:rPr>
                        <a:t>Universidad Católica del Norte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u="none" strike="noStrike">
                          <a:effectLst/>
                        </a:rPr>
                        <a:t>Dpto. de admisión y matrícula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>
                          <a:effectLst/>
                        </a:rPr>
                        <a:t>DP-VRA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u="none" strike="noStrike">
                          <a:effectLst/>
                        </a:rPr>
                        <a:t>Dpto. de admisión y matrícula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>
                          <a:effectLst/>
                        </a:rPr>
                        <a:t>DP-VRA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>
                          <a:effectLst/>
                        </a:rPr>
                        <a:t>Secretaría General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4" marR="6834" marT="6834" marB="0" anchor="b"/>
                </a:tc>
                <a:extLst>
                  <a:ext uri="{0D108BD9-81ED-4DB2-BD59-A6C34878D82A}">
                    <a16:rowId xmlns:a16="http://schemas.microsoft.com/office/drawing/2014/main" val="1870208926"/>
                  </a:ext>
                </a:extLst>
              </a:tr>
              <a:tr h="136685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>
                          <a:effectLst/>
                        </a:rPr>
                        <a:t>U Técnica Federico Santa María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u="none" strike="noStrike">
                          <a:effectLst/>
                        </a:rPr>
                        <a:t>Dirección de Admisión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>
                          <a:effectLst/>
                        </a:rPr>
                        <a:t>VRA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u="none" strike="noStrike">
                          <a:effectLst/>
                        </a:rPr>
                        <a:t>Dirección de Admisión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>
                          <a:effectLst/>
                        </a:rPr>
                        <a:t>VRA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 dirty="0">
                          <a:effectLst/>
                        </a:rPr>
                        <a:t>Secretaría General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4" marR="6834" marT="6834" marB="0" anchor="b"/>
                </a:tc>
                <a:extLst>
                  <a:ext uri="{0D108BD9-81ED-4DB2-BD59-A6C34878D82A}">
                    <a16:rowId xmlns:a16="http://schemas.microsoft.com/office/drawing/2014/main" val="39474665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6803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874E04-F998-9526-53D1-A3D53DAEF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621" y="212686"/>
            <a:ext cx="8562277" cy="1325563"/>
          </a:xfrm>
        </p:spPr>
        <p:txBody>
          <a:bodyPr>
            <a:normAutofit fontScale="90000"/>
          </a:bodyPr>
          <a:lstStyle/>
          <a:p>
            <a:r>
              <a:rPr lang="es-MX" sz="4800" b="1">
                <a:solidFill>
                  <a:srgbClr val="C00000"/>
                </a:solidFill>
              </a:rPr>
              <a:t>Estructura de admisión que dependen de una unidad distinta a la VRA</a:t>
            </a:r>
            <a:endParaRPr lang="es-ES_tradnl" sz="4800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4F9EB51-8EE4-2C3E-539B-D8F99F5C2B9F}"/>
              </a:ext>
            </a:extLst>
          </p:cNvPr>
          <p:cNvGraphicFramePr>
            <a:graphicFrameLocks noGrp="1"/>
          </p:cNvGraphicFramePr>
          <p:nvPr/>
        </p:nvGraphicFramePr>
        <p:xfrm>
          <a:off x="1057352" y="1708785"/>
          <a:ext cx="10364899" cy="3710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2003">
                  <a:extLst>
                    <a:ext uri="{9D8B030D-6E8A-4147-A177-3AD203B41FA5}">
                      <a16:colId xmlns:a16="http://schemas.microsoft.com/office/drawing/2014/main" val="3611963513"/>
                    </a:ext>
                  </a:extLst>
                </a:gridCol>
                <a:gridCol w="2716884">
                  <a:extLst>
                    <a:ext uri="{9D8B030D-6E8A-4147-A177-3AD203B41FA5}">
                      <a16:colId xmlns:a16="http://schemas.microsoft.com/office/drawing/2014/main" val="3184842695"/>
                    </a:ext>
                  </a:extLst>
                </a:gridCol>
                <a:gridCol w="600035">
                  <a:extLst>
                    <a:ext uri="{9D8B030D-6E8A-4147-A177-3AD203B41FA5}">
                      <a16:colId xmlns:a16="http://schemas.microsoft.com/office/drawing/2014/main" val="2604528798"/>
                    </a:ext>
                  </a:extLst>
                </a:gridCol>
                <a:gridCol w="2818024">
                  <a:extLst>
                    <a:ext uri="{9D8B030D-6E8A-4147-A177-3AD203B41FA5}">
                      <a16:colId xmlns:a16="http://schemas.microsoft.com/office/drawing/2014/main" val="2975871182"/>
                    </a:ext>
                  </a:extLst>
                </a:gridCol>
                <a:gridCol w="1617953">
                  <a:extLst>
                    <a:ext uri="{9D8B030D-6E8A-4147-A177-3AD203B41FA5}">
                      <a16:colId xmlns:a16="http://schemas.microsoft.com/office/drawing/2014/main" val="4269219013"/>
                    </a:ext>
                  </a:extLst>
                </a:gridCol>
              </a:tblGrid>
              <a:tr h="7006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u="none" strike="noStrike">
                          <a:effectLst/>
                        </a:rPr>
                        <a:t>Nombre institución</a:t>
                      </a:r>
                      <a:endParaRPr lang="es-C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400" u="none" strike="noStrike">
                          <a:effectLst/>
                        </a:rPr>
                        <a:t>Acreditación (31 de marzo de 2023)</a:t>
                      </a:r>
                      <a:endParaRPr lang="es-C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u="none" strike="noStrike">
                          <a:effectLst/>
                        </a:rPr>
                        <a:t>Años acreditación</a:t>
                      </a:r>
                      <a:endParaRPr lang="es-C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u="none" strike="noStrike">
                          <a:effectLst/>
                        </a:rPr>
                        <a:t>Unidad  admisión</a:t>
                      </a:r>
                      <a:endParaRPr lang="es-C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u="none" strike="noStrike">
                          <a:effectLst/>
                        </a:rPr>
                        <a:t>Dependencia</a:t>
                      </a:r>
                      <a:endParaRPr lang="es-C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35371486"/>
                  </a:ext>
                </a:extLst>
              </a:tr>
              <a:tr h="897884"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u="none" strike="noStrike" dirty="0">
                          <a:effectLst/>
                        </a:rPr>
                        <a:t>Universidad de Tarapacá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u="none" strike="noStrike">
                          <a:effectLst/>
                        </a:rPr>
                        <a:t>Acreditación extendida</a:t>
                      </a:r>
                      <a:endParaRPr lang="es-C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 dirty="0">
                          <a:effectLst/>
                        </a:rPr>
                        <a:t>5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u="none" strike="noStrike" dirty="0">
                          <a:effectLst/>
                        </a:rPr>
                        <a:t>Dirección de Admisión y Comunicaciones Estratégicas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>
                          <a:effectLst/>
                        </a:rPr>
                        <a:t>VR Desarrollo  Estratégico</a:t>
                      </a:r>
                      <a:endParaRPr lang="es-C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21286945"/>
                  </a:ext>
                </a:extLst>
              </a:tr>
              <a:tr h="602014"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u="none" strike="noStrike">
                          <a:effectLst/>
                        </a:rPr>
                        <a:t>Universidad Andrés Bello</a:t>
                      </a:r>
                      <a:endParaRPr lang="es-C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u="none" strike="noStrike" dirty="0">
                          <a:effectLst/>
                        </a:rPr>
                        <a:t>Acreditada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>
                          <a:effectLst/>
                        </a:rPr>
                        <a:t>6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u="none" strike="noStrike" dirty="0">
                          <a:effectLst/>
                        </a:rPr>
                        <a:t>Dir. General de </a:t>
                      </a:r>
                      <a:r>
                        <a:rPr lang="es-CL" sz="1800" u="none" strike="noStrike" dirty="0" err="1">
                          <a:effectLst/>
                        </a:rPr>
                        <a:t>Adm</a:t>
                      </a:r>
                      <a:r>
                        <a:rPr lang="es-CL" sz="1800" u="none" strike="noStrike" dirty="0">
                          <a:effectLst/>
                        </a:rPr>
                        <a:t>. Y difusión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>
                          <a:effectLst/>
                        </a:rPr>
                        <a:t>VRSUyEE</a:t>
                      </a:r>
                      <a:endParaRPr lang="es-C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5278086"/>
                  </a:ext>
                </a:extLst>
              </a:tr>
              <a:tr h="602014"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u="none" strike="noStrike">
                          <a:effectLst/>
                        </a:rPr>
                        <a:t>Universidad Central de Chile</a:t>
                      </a:r>
                      <a:endParaRPr lang="es-C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u="none" strike="noStrike" dirty="0">
                          <a:effectLst/>
                        </a:rPr>
                        <a:t>Acreditada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>
                          <a:effectLst/>
                        </a:rPr>
                        <a:t>4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u="none" strike="noStrike" dirty="0">
                          <a:effectLst/>
                        </a:rPr>
                        <a:t>Dirección de Admisión y difusión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>
                          <a:effectLst/>
                        </a:rPr>
                        <a:t>VRDesarrollo I</a:t>
                      </a:r>
                      <a:endParaRPr lang="es-C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7978558"/>
                  </a:ext>
                </a:extLst>
              </a:tr>
              <a:tr h="602014"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u="none" strike="noStrike">
                          <a:effectLst/>
                        </a:rPr>
                        <a:t>Universidad de Los Andes</a:t>
                      </a:r>
                      <a:endParaRPr lang="es-C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u="none" strike="noStrike" dirty="0">
                          <a:effectLst/>
                        </a:rPr>
                        <a:t>Acreditada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>
                          <a:effectLst/>
                        </a:rPr>
                        <a:t>6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u="none" strike="noStrike" dirty="0">
                          <a:effectLst/>
                        </a:rPr>
                        <a:t>Dirección de Admisión y Promoción del Pregrado 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>
                          <a:effectLst/>
                        </a:rPr>
                        <a:t>UAD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29468195"/>
                  </a:ext>
                </a:extLst>
              </a:tr>
              <a:tr h="306144"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u="none" strike="noStrike">
                          <a:effectLst/>
                        </a:rPr>
                        <a:t>Universidad Diego Portales</a:t>
                      </a:r>
                      <a:endParaRPr lang="es-C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u="none" strike="noStrike" dirty="0">
                          <a:effectLst/>
                        </a:rPr>
                        <a:t>Acreditada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>
                          <a:effectLst/>
                        </a:rPr>
                        <a:t>5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u="none" strike="noStrike">
                          <a:effectLst/>
                        </a:rPr>
                        <a:t>Dir. General de Admisión</a:t>
                      </a:r>
                      <a:endParaRPr lang="es-C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>
                          <a:effectLst/>
                        </a:rPr>
                        <a:t>VRID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62907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5809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BC5A2B-72CC-3E49-B36E-9362D1AAAB30}"/>
              </a:ext>
            </a:extLst>
          </p:cNvPr>
          <p:cNvSpPr txBox="1">
            <a:spLocks/>
          </p:cNvSpPr>
          <p:nvPr/>
        </p:nvSpPr>
        <p:spPr>
          <a:xfrm>
            <a:off x="2646365" y="-105588"/>
            <a:ext cx="95456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b="1" dirty="0">
                <a:solidFill>
                  <a:srgbClr val="C00000"/>
                </a:solidFill>
                <a:latin typeface="+mn-lt"/>
              </a:rPr>
              <a:t> Hallazgos de estructuras Distintas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CBAD349-54EC-8D46-450C-1FC773879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023" y="1598348"/>
            <a:ext cx="6515490" cy="453693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743F9D6-3706-63FE-DCDA-491179CAC8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35" t="10600" r="8105" b="14248"/>
          <a:stretch/>
        </p:blipFill>
        <p:spPr>
          <a:xfrm rot="5400000">
            <a:off x="7198731" y="1362393"/>
            <a:ext cx="4433456" cy="515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59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0754048-AA29-5C4F-91CA-5D72F52CF20A}"/>
              </a:ext>
            </a:extLst>
          </p:cNvPr>
          <p:cNvSpPr txBox="1">
            <a:spLocks/>
          </p:cNvSpPr>
          <p:nvPr/>
        </p:nvSpPr>
        <p:spPr>
          <a:xfrm>
            <a:off x="2713456" y="230548"/>
            <a:ext cx="74218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b="1" dirty="0">
                <a:solidFill>
                  <a:srgbClr val="C00000"/>
                </a:solidFill>
                <a:latin typeface="+mn-lt"/>
              </a:rPr>
              <a:t>Conclusiones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DC9D092-4AB2-9790-C5EA-1A65ABA3F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La función de admisión se esta especializando, dado su complejidad</a:t>
            </a:r>
          </a:p>
          <a:p>
            <a:r>
              <a:rPr lang="es-ES_tradnl" dirty="0"/>
              <a:t>Más del 60% de las universidades aloja la función de Títulos y Grados en sus Secretarías Generales</a:t>
            </a:r>
          </a:p>
          <a:p>
            <a:r>
              <a:rPr lang="es-ES_tradnl" dirty="0"/>
              <a:t>La PUC y la UCM están avanzado a especializar el área de admisión y relacionarla con la función de financiamiento</a:t>
            </a:r>
          </a:p>
          <a:p>
            <a:r>
              <a:rPr lang="es-ES_tradnl" dirty="0"/>
              <a:t>Cerca del 50% de las universidades tienen el área de difusión bajo la vicerrectoría académica o similares </a:t>
            </a:r>
          </a:p>
        </p:txBody>
      </p:sp>
    </p:spTree>
    <p:extLst>
      <p:ext uri="{BB962C8B-B14F-4D97-AF65-F5344CB8AC3E}">
        <p14:creationId xmlns:p14="http://schemas.microsoft.com/office/powerpoint/2010/main" val="3500812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82B4F564-E405-9745-B691-22B33F09AC00}"/>
              </a:ext>
            </a:extLst>
          </p:cNvPr>
          <p:cNvSpPr txBox="1"/>
          <p:nvPr/>
        </p:nvSpPr>
        <p:spPr>
          <a:xfrm>
            <a:off x="5451230" y="2424335"/>
            <a:ext cx="5240217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s-ES_tradnl" sz="4000" b="1" dirty="0">
                <a:solidFill>
                  <a:schemeClr val="bg1"/>
                </a:solidFill>
                <a:latin typeface="+mn-lt"/>
              </a:rPr>
              <a:t>Estructuras para la </a:t>
            </a:r>
          </a:p>
          <a:p>
            <a:pPr>
              <a:lnSpc>
                <a:spcPts val="4500"/>
              </a:lnSpc>
            </a:pPr>
            <a:r>
              <a:rPr lang="es-ES_tradnl" sz="4000" b="1" dirty="0">
                <a:solidFill>
                  <a:schemeClr val="bg1"/>
                </a:solidFill>
              </a:rPr>
              <a:t>Admisión y Matrícula</a:t>
            </a:r>
          </a:p>
          <a:p>
            <a:pPr>
              <a:lnSpc>
                <a:spcPts val="4500"/>
              </a:lnSpc>
            </a:pPr>
            <a:r>
              <a:rPr lang="es-ES_tradnl" sz="4000" b="1" dirty="0">
                <a:solidFill>
                  <a:schemeClr val="bg1"/>
                </a:solidFill>
              </a:rPr>
              <a:t>Universidades del CRUCH </a:t>
            </a:r>
            <a:endParaRPr lang="es-CL" sz="4000" dirty="0">
              <a:solidFill>
                <a:schemeClr val="bg1"/>
              </a:solidFill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CBC5799-A42A-754A-84C2-171D45F212BB}"/>
              </a:ext>
            </a:extLst>
          </p:cNvPr>
          <p:cNvCxnSpPr>
            <a:cxnSpLocks/>
          </p:cNvCxnSpPr>
          <p:nvPr/>
        </p:nvCxnSpPr>
        <p:spPr>
          <a:xfrm>
            <a:off x="4994031" y="2005554"/>
            <a:ext cx="0" cy="26611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5105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13523</TotalTime>
  <Words>992</Words>
  <Application>Microsoft Macintosh PowerPoint</Application>
  <PresentationFormat>Panorámica</PresentationFormat>
  <Paragraphs>288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Universidades con Estructuras similares a la UCSC</vt:lpstr>
      <vt:lpstr>Universidades con Títulos y Grados en Secretaría General</vt:lpstr>
      <vt:lpstr>Difusión depende de una unidad de la VRA</vt:lpstr>
      <vt:lpstr>Estructura de admisión que dependen de una unidad distinta a la VRA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Llanküray Francisca Paola Risso Sepúlveda</dc:creator>
  <cp:lastModifiedBy>Humberto Enrique Vergara Muñoz</cp:lastModifiedBy>
  <cp:revision>59</cp:revision>
  <dcterms:created xsi:type="dcterms:W3CDTF">2022-09-01T16:02:57Z</dcterms:created>
  <dcterms:modified xsi:type="dcterms:W3CDTF">2023-05-22T19:24:54Z</dcterms:modified>
</cp:coreProperties>
</file>